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309" r:id="rId2"/>
    <p:sldId id="305" r:id="rId3"/>
    <p:sldId id="304" r:id="rId4"/>
    <p:sldId id="263" r:id="rId5"/>
    <p:sldId id="264" r:id="rId6"/>
    <p:sldId id="289" r:id="rId7"/>
    <p:sldId id="267" r:id="rId8"/>
    <p:sldId id="269" r:id="rId9"/>
    <p:sldId id="270" r:id="rId10"/>
    <p:sldId id="271" r:id="rId11"/>
    <p:sldId id="272" r:id="rId12"/>
    <p:sldId id="273" r:id="rId13"/>
    <p:sldId id="276" r:id="rId14"/>
    <p:sldId id="293" r:id="rId15"/>
    <p:sldId id="292" r:id="rId16"/>
    <p:sldId id="294" r:id="rId17"/>
    <p:sldId id="296" r:id="rId18"/>
    <p:sldId id="307" r:id="rId19"/>
    <p:sldId id="306" r:id="rId20"/>
    <p:sldId id="295" r:id="rId21"/>
    <p:sldId id="300" r:id="rId22"/>
    <p:sldId id="310" r:id="rId23"/>
    <p:sldId id="303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16" d="100"/>
          <a:sy n="116" d="100"/>
        </p:scale>
        <p:origin x="-2136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Relationship Id="rId2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D41855-4A8F-5942-96CA-436E6D4E467F}" type="datetimeFigureOut">
              <a:rPr lang="en-US" smtClean="0"/>
              <a:t>9/19/16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97DC35-9840-914E-8DAA-0F873528E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3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287ED-A769-4F69-99FB-5D8BE9393F2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67167-43F7-0447-B5ED-848B2A69892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67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67167-43F7-0447-B5ED-848B2A69892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67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67167-43F7-0447-B5ED-848B2A69892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67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67167-43F7-0447-B5ED-848B2A69892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67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67167-43F7-0447-B5ED-848B2A69892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67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67167-43F7-0447-B5ED-848B2A69892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67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67167-43F7-0447-B5ED-848B2A69892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670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67167-43F7-0447-B5ED-848B2A69892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67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34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8A9E2D35-86E0-4AD5-830A-C8314AA1979F}" type="slidenum">
              <a:rPr lang="en-US" sz="1200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7DC35-9840-914E-8DAA-0F873528ED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48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FAB68-2E1F-4920-90C1-8D25E5D9BBC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7DC35-9840-914E-8DAA-0F873528ED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30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34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8A9E2D35-86E0-4AD5-830A-C8314AA1979F}" type="slidenum">
              <a:rPr lang="en-US" sz="1200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1CD93-5055-9743-8606-37EE64FB36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991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95D76197-BFD1-4A72-A51F-47F5A8930A60}" type="slidenum">
              <a:rPr lang="en-US" sz="1200">
                <a:solidFill>
                  <a:srgbClr val="000000"/>
                </a:solidFill>
                <a:latin typeface="+mn-lt"/>
                <a:ea typeface="+mn-ea"/>
              </a:rPr>
              <a:t>13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67167-43F7-0447-B5ED-848B2A69892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67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10AA9-AB7A-6342-B34F-9F08B3ADAF35}" type="datetimeFigureOut">
              <a:rPr lang="en-US" smtClean="0"/>
              <a:t>9/19/16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5606B-1846-F24D-974A-2B63D03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3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10AA9-AB7A-6342-B34F-9F08B3ADAF35}" type="datetimeFigureOut">
              <a:rPr lang="en-US" smtClean="0"/>
              <a:t>9/19/16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5606B-1846-F24D-974A-2B63D03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0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10AA9-AB7A-6342-B34F-9F08B3ADAF35}" type="datetimeFigureOut">
              <a:rPr lang="en-US" smtClean="0"/>
              <a:t>9/19/16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5606B-1846-F24D-974A-2B63D03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5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10AA9-AB7A-6342-B34F-9F08B3ADAF35}" type="datetimeFigureOut">
              <a:rPr lang="en-US" smtClean="0"/>
              <a:t>9/19/16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5606B-1846-F24D-974A-2B63D03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3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10AA9-AB7A-6342-B34F-9F08B3ADAF35}" type="datetimeFigureOut">
              <a:rPr lang="en-US" smtClean="0"/>
              <a:t>9/19/16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5606B-1846-F24D-974A-2B63D03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9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10AA9-AB7A-6342-B34F-9F08B3ADAF35}" type="datetimeFigureOut">
              <a:rPr lang="en-US" smtClean="0"/>
              <a:t>9/19/16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5606B-1846-F24D-974A-2B63D03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3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10AA9-AB7A-6342-B34F-9F08B3ADAF35}" type="datetimeFigureOut">
              <a:rPr lang="en-US" smtClean="0"/>
              <a:t>9/19/16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5606B-1846-F24D-974A-2B63D03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2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10AA9-AB7A-6342-B34F-9F08B3ADAF35}" type="datetimeFigureOut">
              <a:rPr lang="en-US" smtClean="0"/>
              <a:t>9/19/16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5606B-1846-F24D-974A-2B63D03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4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10AA9-AB7A-6342-B34F-9F08B3ADAF35}" type="datetimeFigureOut">
              <a:rPr lang="en-US" smtClean="0"/>
              <a:t>9/19/16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5606B-1846-F24D-974A-2B63D03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1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10AA9-AB7A-6342-B34F-9F08B3ADAF35}" type="datetimeFigureOut">
              <a:rPr lang="en-US" smtClean="0"/>
              <a:t>9/19/16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5606B-1846-F24D-974A-2B63D03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18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10AA9-AB7A-6342-B34F-9F08B3ADAF35}" type="datetimeFigureOut">
              <a:rPr lang="en-US" smtClean="0"/>
              <a:t>9/19/16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5606B-1846-F24D-974A-2B63D03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10AA9-AB7A-6342-B34F-9F08B3ADAF35}" type="datetimeFigureOut">
              <a:rPr lang="en-US" smtClean="0"/>
              <a:t>9/19/16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5606B-1846-F24D-974A-2B63D03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379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hyperlink" Target="mailto:odysseas.papapetrou@epfl.ch" TargetMode="External"/><Relationship Id="rId12" Type="http://schemas.openxmlformats.org/officeDocument/2006/relationships/hyperlink" Target="mailto:adeli@softnet.tuc.gr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hyperlink" Target="mailto:yannis@umd.edu" TargetMode="External"/><Relationship Id="rId10" Type="http://schemas.openxmlformats.org/officeDocument/2006/relationships/hyperlink" Target="mailto:stavrosp@csail.mit.edu" TargetMode="Externa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2" Type="http://schemas.openxmlformats.org/officeDocument/2006/relationships/tags" Target="../tags/tag6.xml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oleObject" Target="../embeddings/oleObject1.bin"/><Relationship Id="rId7" Type="http://schemas.openxmlformats.org/officeDocument/2006/relationships/image" Target="../media/image23.w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24.wmf"/><Relationship Id="rId10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16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16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16.png"/><Relationship Id="rId6" Type="http://schemas.openxmlformats.org/officeDocument/2006/relationships/image" Target="../media/image27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22.jpe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16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22.jpe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16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22.jpe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16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22.jpe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16.png"/><Relationship Id="rId8" Type="http://schemas.openxmlformats.org/officeDocument/2006/relationships/image" Target="../media/image28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22.jpe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16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2.jpeg"/><Relationship Id="rId7" Type="http://schemas.openxmlformats.org/officeDocument/2006/relationships/image" Target="../media/image28.png"/><Relationship Id="rId8" Type="http://schemas.openxmlformats.org/officeDocument/2006/relationships/image" Target="../media/image16.pn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2.jpeg"/><Relationship Id="rId7" Type="http://schemas.openxmlformats.org/officeDocument/2006/relationships/image" Target="../media/image30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16.png"/><Relationship Id="rId11" Type="http://schemas.openxmlformats.org/officeDocument/2006/relationships/image" Target="../media/image31.pn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2.jpeg"/><Relationship Id="rId6" Type="http://schemas.openxmlformats.org/officeDocument/2006/relationships/image" Target="../media/image30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16.png"/><Relationship Id="rId1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jpeg"/><Relationship Id="rId7" Type="http://schemas.openxmlformats.org/officeDocument/2006/relationships/image" Target="../media/image16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7.png"/><Relationship Id="rId5" Type="http://schemas.openxmlformats.org/officeDocument/2006/relationships/image" Target="../media/image18.jp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jpe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16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" y="2611435"/>
            <a:ext cx="901065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81000" y="3277931"/>
            <a:ext cx="8686800" cy="1139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j-lt"/>
              <a:ea typeface="宋体" pitchFamily="2" charset="-122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53" y="5170871"/>
            <a:ext cx="1659530" cy="1579894"/>
          </a:xfrm>
          <a:prstGeom prst="rect">
            <a:avLst/>
          </a:prstGeom>
        </p:spPr>
      </p:pic>
      <p:pic>
        <p:nvPicPr>
          <p:cNvPr id="9" name="Picture 8" descr="University_of_Maryland_Sea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667" y="5444042"/>
            <a:ext cx="1094584" cy="10420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0488" y="5625172"/>
            <a:ext cx="1565759" cy="7154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2235" y="5762496"/>
            <a:ext cx="909579" cy="4478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7798" y="5762496"/>
            <a:ext cx="916706" cy="578175"/>
          </a:xfrm>
          <a:prstGeom prst="rect">
            <a:avLst/>
          </a:prstGeom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465398"/>
            <a:ext cx="8686800" cy="11398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/>
              <a:t>Practical Private Range Search Revisited</a:t>
            </a:r>
            <a:endParaRPr lang="en-US" altLang="zh-CN" sz="3600" dirty="0" smtClean="0">
              <a:solidFill>
                <a:schemeClr val="tx1">
                  <a:lumMod val="95000"/>
                  <a:lumOff val="5000"/>
                </a:schemeClr>
              </a:solidFill>
              <a:ea typeface="宋体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3092965"/>
            <a:ext cx="24697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Ioannis </a:t>
            </a:r>
            <a:r>
              <a:rPr lang="en-US" sz="1600" b="1" dirty="0" err="1" smtClean="0"/>
              <a:t>Demertzis</a:t>
            </a:r>
            <a:r>
              <a:rPr lang="en-US" sz="1600" dirty="0" smtClean="0"/>
              <a:t>*</a:t>
            </a:r>
          </a:p>
          <a:p>
            <a:pPr algn="ctr"/>
            <a:r>
              <a:rPr lang="en-US" sz="1600" b="1" dirty="0" smtClean="0"/>
              <a:t>University of Maryland</a:t>
            </a:r>
          </a:p>
          <a:p>
            <a:pPr algn="ctr"/>
            <a:r>
              <a:rPr lang="en-US" sz="1600" b="1" dirty="0" smtClean="0">
                <a:hlinkClick r:id="rId9"/>
              </a:rPr>
              <a:t>yannis@umd.edu</a:t>
            </a:r>
            <a:r>
              <a:rPr lang="en-US" sz="1600" dirty="0" smtClean="0"/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32809" y="3092965"/>
            <a:ext cx="26351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Stavros Papadopoulos</a:t>
            </a:r>
          </a:p>
          <a:p>
            <a:pPr algn="ctr"/>
            <a:r>
              <a:rPr lang="en-US" sz="1600" dirty="0" smtClean="0"/>
              <a:t>Intel Labs &amp; MIT</a:t>
            </a:r>
          </a:p>
          <a:p>
            <a:pPr algn="ctr"/>
            <a:r>
              <a:rPr lang="en-US" sz="1600" dirty="0" smtClean="0">
                <a:hlinkClick r:id="rId10"/>
              </a:rPr>
              <a:t>stavrosp@csail.mit.edu</a:t>
            </a:r>
            <a:r>
              <a:rPr lang="en-US" sz="1600" dirty="0" smtClean="0"/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49989" y="3089254"/>
            <a:ext cx="2907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Odysseas</a:t>
            </a:r>
            <a:r>
              <a:rPr lang="en-US" sz="1600" dirty="0" smtClean="0"/>
              <a:t> </a:t>
            </a:r>
            <a:r>
              <a:rPr lang="en-US" sz="1600" dirty="0" err="1" smtClean="0"/>
              <a:t>Papapetrou</a:t>
            </a:r>
            <a:r>
              <a:rPr lang="en-US" sz="1600" dirty="0" smtClean="0"/>
              <a:t>*</a:t>
            </a:r>
          </a:p>
          <a:p>
            <a:pPr algn="ctr"/>
            <a:r>
              <a:rPr lang="en-US" sz="1600" dirty="0" smtClean="0"/>
              <a:t>EPFL, Lausanne, Switzerland</a:t>
            </a:r>
          </a:p>
          <a:p>
            <a:pPr algn="ctr"/>
            <a:r>
              <a:rPr lang="en-US" sz="1600" dirty="0" smtClean="0">
                <a:hlinkClick r:id="rId11"/>
              </a:rPr>
              <a:t>odysseas.papapetrou@epfl.ch</a:t>
            </a:r>
            <a:r>
              <a:rPr lang="en-US" sz="1600" dirty="0" smtClean="0"/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9151" y="4067138"/>
            <a:ext cx="39083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Antonios</a:t>
            </a:r>
            <a:r>
              <a:rPr lang="en-US" sz="1600" dirty="0" smtClean="0"/>
              <a:t> </a:t>
            </a:r>
            <a:r>
              <a:rPr lang="en-US" sz="1600" dirty="0" err="1" smtClean="0"/>
              <a:t>Deligiannakis</a:t>
            </a:r>
            <a:endParaRPr lang="en-US" sz="1600" dirty="0" smtClean="0"/>
          </a:p>
          <a:p>
            <a:pPr algn="ctr"/>
            <a:r>
              <a:rPr lang="en-US" sz="1600" dirty="0" smtClean="0"/>
              <a:t>Technical University of Crete</a:t>
            </a:r>
          </a:p>
          <a:p>
            <a:pPr algn="ctr"/>
            <a:r>
              <a:rPr lang="en-US" sz="1600" dirty="0" smtClean="0">
                <a:hlinkClick r:id="rId12"/>
              </a:rPr>
              <a:t>adeli@softnet.tuc.gr</a:t>
            </a:r>
            <a:endParaRPr lang="en-US" sz="16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4181984" y="4090012"/>
            <a:ext cx="34672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Minos </a:t>
            </a:r>
            <a:r>
              <a:rPr lang="en-US" sz="1600" dirty="0" err="1" smtClean="0"/>
              <a:t>Garofalakis</a:t>
            </a:r>
            <a:endParaRPr lang="en-US" sz="1600" dirty="0" smtClean="0"/>
          </a:p>
          <a:p>
            <a:pPr algn="ctr"/>
            <a:r>
              <a:rPr lang="en-US" sz="1600" dirty="0" smtClean="0"/>
              <a:t>Technical University of Crete</a:t>
            </a:r>
          </a:p>
          <a:p>
            <a:pPr algn="ctr"/>
            <a:r>
              <a:rPr lang="en-US" sz="1600" dirty="0" smtClean="0">
                <a:hlinkClick r:id="rId12"/>
              </a:rPr>
              <a:t>minos@softnet.tuc.gr</a:t>
            </a:r>
            <a:endParaRPr lang="en-US" sz="16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2548779" y="6456007"/>
            <a:ext cx="884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*Work </a:t>
            </a:r>
            <a:r>
              <a:rPr lang="en-US" sz="1600" dirty="0"/>
              <a:t>performed while the </a:t>
            </a:r>
            <a:r>
              <a:rPr lang="en-US" sz="1600" dirty="0" smtClean="0"/>
              <a:t>author</a:t>
            </a:r>
            <a:r>
              <a:rPr lang="en-US" sz="1600" dirty="0"/>
              <a:t> </a:t>
            </a:r>
            <a:r>
              <a:rPr lang="en-US" sz="1600" dirty="0" smtClean="0"/>
              <a:t>was </a:t>
            </a:r>
            <a:r>
              <a:rPr lang="en-US" sz="1600" dirty="0"/>
              <a:t>at the </a:t>
            </a:r>
            <a:r>
              <a:rPr lang="en-US" sz="1600" b="1" dirty="0"/>
              <a:t>Technical </a:t>
            </a:r>
            <a:r>
              <a:rPr lang="en-US" sz="1600" b="1" dirty="0" smtClean="0"/>
              <a:t>University </a:t>
            </a:r>
            <a:r>
              <a:rPr lang="en-US" sz="1600" b="1" dirty="0"/>
              <a:t>of Crete </a:t>
            </a:r>
          </a:p>
        </p:txBody>
      </p:sp>
    </p:spTree>
    <p:extLst>
      <p:ext uri="{BB962C8B-B14F-4D97-AF65-F5344CB8AC3E}">
        <p14:creationId xmlns:p14="http://schemas.microsoft.com/office/powerpoint/2010/main" val="283352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13"/>
    </mc:Choice>
    <mc:Fallback xmlns="">
      <p:transition xmlns:p14="http://schemas.microsoft.com/office/powerpoint/2010/main" spd="slow" advTm="1721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ixyoursoftware.com/wp-content/uploads/2015/01/zz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17" y="6267603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3292" y="3144727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k</a:t>
            </a:r>
            <a:r>
              <a:rPr lang="en-US" sz="1400" dirty="0">
                <a:solidFill>
                  <a:schemeClr val="tx1"/>
                </a:solidFill>
              </a:rPr>
              <a:t>1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3292" y="3860625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k</a:t>
            </a:r>
            <a:r>
              <a:rPr lang="en-US" sz="1400" dirty="0" smtClean="0">
                <a:solidFill>
                  <a:schemeClr val="tx1"/>
                </a:solidFill>
              </a:rPr>
              <a:t>2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3292" y="4593598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k</a:t>
            </a:r>
            <a:r>
              <a:rPr lang="en-US" sz="1400" dirty="0" smtClean="0">
                <a:solidFill>
                  <a:schemeClr val="tx1"/>
                </a:solidFill>
              </a:rPr>
              <a:t>3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86501" y="3144727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 smtClean="0">
                <a:solidFill>
                  <a:schemeClr val="tx1"/>
                </a:solidFill>
              </a:rPr>
              <a:t>1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94757" y="3144727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>
                <a:solidFill>
                  <a:schemeClr val="tx1"/>
                </a:solidFill>
              </a:rPr>
              <a:t>4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13183" y="3144727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>
                <a:solidFill>
                  <a:schemeClr val="tx1"/>
                </a:solidFill>
              </a:rPr>
              <a:t>2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3417" y="5607825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r>
              <a:rPr lang="en-US" sz="1100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59219" y="5607825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r>
              <a:rPr lang="en-US" sz="1100" dirty="0"/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69333" y="5607825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r>
              <a:rPr lang="en-US" sz="1100" dirty="0"/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71706" y="5607825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r>
              <a:rPr lang="en-US" sz="1100" dirty="0"/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50666" y="5607825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r>
              <a:rPr lang="en-US" sz="1100" dirty="0"/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05124" y="5607825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r>
              <a:rPr lang="en-US" sz="1100" dirty="0"/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86501" y="3860625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>
                <a:solidFill>
                  <a:schemeClr val="tx1"/>
                </a:solidFill>
              </a:rPr>
              <a:t>3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94757" y="3860625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 smtClean="0">
                <a:solidFill>
                  <a:schemeClr val="tx1"/>
                </a:solidFill>
              </a:rPr>
              <a:t>6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13183" y="3860625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 smtClean="0">
                <a:solidFill>
                  <a:schemeClr val="tx1"/>
                </a:solidFill>
              </a:rPr>
              <a:t>4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31609" y="3860625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>
                <a:solidFill>
                  <a:schemeClr val="tx1"/>
                </a:solidFill>
              </a:rPr>
              <a:t>2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86501" y="4592579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 smtClean="0">
                <a:solidFill>
                  <a:schemeClr val="tx1"/>
                </a:solidFill>
              </a:rPr>
              <a:t>5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94757" y="4592579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>
                <a:solidFill>
                  <a:schemeClr val="tx1"/>
                </a:solidFill>
              </a:rPr>
              <a:t>1</a:t>
            </a:r>
            <a:endParaRPr lang="en-US" sz="2200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2"/>
          <p:cNvCxnSpPr>
            <a:stCxn id="5" idx="3"/>
            <a:endCxn id="8" idx="1"/>
          </p:cNvCxnSpPr>
          <p:nvPr/>
        </p:nvCxnSpPr>
        <p:spPr>
          <a:xfrm>
            <a:off x="813417" y="3379985"/>
            <a:ext cx="2730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13417" y="4107954"/>
            <a:ext cx="2730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13417" y="4844801"/>
            <a:ext cx="2730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29376" y="6086748"/>
            <a:ext cx="621704" cy="653432"/>
          </a:xfrm>
          <a:prstGeom prst="rect">
            <a:avLst/>
          </a:prstGeom>
          <a:solidFill>
            <a:srgbClr val="0070C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32" y="6122260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://fixyoursoftware.com/wp-content/uploads/2015/01/zz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946" y="6267600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83905" y="6086745"/>
            <a:ext cx="621704" cy="653432"/>
          </a:xfrm>
          <a:prstGeom prst="rect">
            <a:avLst/>
          </a:prstGeom>
          <a:solidFill>
            <a:srgbClr val="0070C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661" y="6122257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://fixyoursoftware.com/wp-content/uploads/2015/01/zz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53" y="6267600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1936312" y="6086745"/>
            <a:ext cx="621704" cy="653432"/>
          </a:xfrm>
          <a:prstGeom prst="rect">
            <a:avLst/>
          </a:prstGeom>
          <a:solidFill>
            <a:srgbClr val="0070C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068" y="6122257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fixyoursoftware.com/wp-content/uploads/2015/01/zz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760" y="6257265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2588719" y="6076410"/>
            <a:ext cx="621704" cy="653432"/>
          </a:xfrm>
          <a:prstGeom prst="rect">
            <a:avLst/>
          </a:prstGeom>
          <a:solidFill>
            <a:srgbClr val="0070C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75" y="6111922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fixyoursoftware.com/wp-content/uploads/2015/01/zz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289" y="6257262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3243248" y="6076407"/>
            <a:ext cx="621704" cy="653432"/>
          </a:xfrm>
          <a:prstGeom prst="rect">
            <a:avLst/>
          </a:prstGeom>
          <a:solidFill>
            <a:srgbClr val="0070C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004" y="6111919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://fixyoursoftware.com/wp-content/uploads/2015/01/zz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696" y="6257262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3895655" y="6076407"/>
            <a:ext cx="621704" cy="653432"/>
          </a:xfrm>
          <a:prstGeom prst="rect">
            <a:avLst/>
          </a:prstGeom>
          <a:solidFill>
            <a:srgbClr val="0070C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411" y="6111919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969118" y="3056747"/>
            <a:ext cx="2005262" cy="628722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377" y="3109216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10329" y="3056747"/>
            <a:ext cx="869720" cy="628722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9" y="3083582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968826" y="3748723"/>
            <a:ext cx="2503982" cy="628722"/>
          </a:xfrm>
          <a:prstGeom prst="rect">
            <a:avLst/>
          </a:prstGeom>
          <a:solidFill>
            <a:srgbClr val="FFC00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423" y="3775558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10037" y="3748723"/>
            <a:ext cx="869720" cy="628722"/>
          </a:xfrm>
          <a:prstGeom prst="rect">
            <a:avLst/>
          </a:prstGeom>
          <a:solidFill>
            <a:srgbClr val="FFC00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7" y="3775558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968826" y="4501867"/>
            <a:ext cx="1473985" cy="628722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872" y="4537817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/>
          <p:cNvSpPr/>
          <p:nvPr/>
        </p:nvSpPr>
        <p:spPr>
          <a:xfrm>
            <a:off x="10037" y="4501867"/>
            <a:ext cx="869720" cy="628722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7" y="4528702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5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0473674"/>
              </p:ext>
            </p:extLst>
          </p:nvPr>
        </p:nvGraphicFramePr>
        <p:xfrm>
          <a:off x="92922" y="2674207"/>
          <a:ext cx="1002863" cy="347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1" name="Equation" r:id="rId6" imgW="660240" imgH="228600" progId="Equation.3">
                  <p:embed/>
                </p:oleObj>
              </mc:Choice>
              <mc:Fallback>
                <p:oleObj name="Equation" r:id="rId6" imgW="6602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922" y="2674207"/>
                        <a:ext cx="1002863" cy="3473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4084961"/>
              </p:ext>
            </p:extLst>
          </p:nvPr>
        </p:nvGraphicFramePr>
        <p:xfrm>
          <a:off x="3004164" y="3144727"/>
          <a:ext cx="1401919" cy="407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" name="Equation" r:id="rId8" imgW="787320" imgH="228600" progId="Equation.3">
                  <p:embed/>
                </p:oleObj>
              </mc:Choice>
              <mc:Fallback>
                <p:oleObj name="Equation" r:id="rId8" imgW="78732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04164" y="3144727"/>
                        <a:ext cx="1401919" cy="4071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itle 1"/>
          <p:cNvSpPr>
            <a:spLocks noGrp="1"/>
          </p:cNvSpPr>
          <p:nvPr>
            <p:ph type="title"/>
          </p:nvPr>
        </p:nvSpPr>
        <p:spPr>
          <a:xfrm>
            <a:off x="-663876" y="368834"/>
            <a:ext cx="10515600" cy="1325563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Searchable Symmetric Encryption (SSE) schemes</a:t>
            </a:r>
            <a:endParaRPr lang="en-US" sz="3100" dirty="0"/>
          </a:p>
        </p:txBody>
      </p:sp>
      <p:cxnSp>
        <p:nvCxnSpPr>
          <p:cNvPr id="64" name="6 - Ευθεία γραμμή σύνδεσης"/>
          <p:cNvCxnSpPr/>
          <p:nvPr/>
        </p:nvCxnSpPr>
        <p:spPr bwMode="auto">
          <a:xfrm>
            <a:off x="381000" y="1447800"/>
            <a:ext cx="82296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8" name="Picture 6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499" y="1910746"/>
            <a:ext cx="346016" cy="553223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150472" y="1500069"/>
            <a:ext cx="210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C</a:t>
            </a:r>
            <a:r>
              <a:rPr lang="en-US" sz="2000" b="1" dirty="0" smtClean="0">
                <a:latin typeface="Georgia" panose="02040502050405020303" pitchFamily="18" charset="0"/>
              </a:rPr>
              <a:t>lient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38222" y="2073671"/>
            <a:ext cx="1464203" cy="1282657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7722025" y="1500069"/>
            <a:ext cx="160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Georgia" panose="02040502050405020303" pitchFamily="18" charset="0"/>
              </a:rPr>
              <a:t>Untrusted</a:t>
            </a:r>
          </a:p>
          <a:p>
            <a:pPr algn="ctr"/>
            <a:r>
              <a:rPr lang="en-US" sz="2000" b="1" dirty="0" smtClean="0">
                <a:latin typeface="Georgia" panose="02040502050405020303" pitchFamily="18" charset="0"/>
              </a:rPr>
              <a:t>Cloud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pic>
        <p:nvPicPr>
          <p:cNvPr id="72" name="Picture 3" descr="D:\Personal Study\Research\paper_formats\research images\evil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875" y="2558480"/>
            <a:ext cx="602694" cy="60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46758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4"/>
    </mc:Choice>
    <mc:Fallback xmlns="">
      <p:transition xmlns:p14="http://schemas.microsoft.com/office/powerpoint/2010/main" spd="slow" advTm="1077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  <p:bldP spid="47" grpId="0" animBg="1"/>
      <p:bldP spid="49" grpId="0" animBg="1"/>
      <p:bldP spid="51" grpId="0" animBg="1"/>
      <p:bldP spid="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ixyoursoftware.com/wp-content/uploads/2015/01/z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17" y="6267603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3292" y="3144727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k</a:t>
            </a:r>
            <a:r>
              <a:rPr lang="en-US" sz="1400" dirty="0">
                <a:solidFill>
                  <a:schemeClr val="tx1"/>
                </a:solidFill>
              </a:rPr>
              <a:t>1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3292" y="3860625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k</a:t>
            </a:r>
            <a:r>
              <a:rPr lang="en-US" sz="1400" dirty="0" smtClean="0">
                <a:solidFill>
                  <a:schemeClr val="tx1"/>
                </a:solidFill>
              </a:rPr>
              <a:t>2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3292" y="4593598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k</a:t>
            </a:r>
            <a:r>
              <a:rPr lang="en-US" sz="1400" dirty="0" smtClean="0">
                <a:solidFill>
                  <a:schemeClr val="tx1"/>
                </a:solidFill>
              </a:rPr>
              <a:t>3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86501" y="3144727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 smtClean="0">
                <a:solidFill>
                  <a:schemeClr val="tx1"/>
                </a:solidFill>
              </a:rPr>
              <a:t>1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94757" y="3144727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>
                <a:solidFill>
                  <a:schemeClr val="tx1"/>
                </a:solidFill>
              </a:rPr>
              <a:t>4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13183" y="3144727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>
                <a:solidFill>
                  <a:schemeClr val="tx1"/>
                </a:solidFill>
              </a:rPr>
              <a:t>2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3417" y="5607825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r>
              <a:rPr lang="en-US" sz="1100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59219" y="5607825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r>
              <a:rPr lang="en-US" sz="1100" dirty="0"/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69333" y="5607825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r>
              <a:rPr lang="en-US" sz="1100" dirty="0"/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71706" y="5607825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r>
              <a:rPr lang="en-US" sz="1100" dirty="0"/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50666" y="5607825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r>
              <a:rPr lang="en-US" sz="1100" dirty="0"/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05124" y="5607825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r>
              <a:rPr lang="en-US" sz="1100" dirty="0"/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86501" y="3860625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>
                <a:solidFill>
                  <a:schemeClr val="tx1"/>
                </a:solidFill>
              </a:rPr>
              <a:t>3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94757" y="3860625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 smtClean="0">
                <a:solidFill>
                  <a:schemeClr val="tx1"/>
                </a:solidFill>
              </a:rPr>
              <a:t>6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13183" y="3860625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 smtClean="0">
                <a:solidFill>
                  <a:schemeClr val="tx1"/>
                </a:solidFill>
              </a:rPr>
              <a:t>4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31609" y="3860625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>
                <a:solidFill>
                  <a:schemeClr val="tx1"/>
                </a:solidFill>
              </a:rPr>
              <a:t>2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86501" y="4592579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 smtClean="0">
                <a:solidFill>
                  <a:schemeClr val="tx1"/>
                </a:solidFill>
              </a:rPr>
              <a:t>5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94757" y="4592579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>
                <a:solidFill>
                  <a:schemeClr val="tx1"/>
                </a:solidFill>
              </a:rPr>
              <a:t>1</a:t>
            </a:r>
            <a:endParaRPr lang="en-US" sz="2200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2"/>
          <p:cNvCxnSpPr>
            <a:stCxn id="5" idx="3"/>
            <a:endCxn id="8" idx="1"/>
          </p:cNvCxnSpPr>
          <p:nvPr/>
        </p:nvCxnSpPr>
        <p:spPr>
          <a:xfrm>
            <a:off x="813417" y="3379985"/>
            <a:ext cx="2730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13417" y="4107954"/>
            <a:ext cx="2730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13417" y="4844801"/>
            <a:ext cx="2730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29376" y="6086748"/>
            <a:ext cx="621704" cy="653432"/>
          </a:xfrm>
          <a:prstGeom prst="rect">
            <a:avLst/>
          </a:prstGeom>
          <a:solidFill>
            <a:srgbClr val="0070C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32" y="6122260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://fixyoursoftware.com/wp-content/uploads/2015/01/z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946" y="6267600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83905" y="6086745"/>
            <a:ext cx="621704" cy="653432"/>
          </a:xfrm>
          <a:prstGeom prst="rect">
            <a:avLst/>
          </a:prstGeom>
          <a:solidFill>
            <a:srgbClr val="0070C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661" y="6122257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://fixyoursoftware.com/wp-content/uploads/2015/01/z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53" y="6267600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1936312" y="6086745"/>
            <a:ext cx="621704" cy="653432"/>
          </a:xfrm>
          <a:prstGeom prst="rect">
            <a:avLst/>
          </a:prstGeom>
          <a:solidFill>
            <a:srgbClr val="0070C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068" y="6122257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fixyoursoftware.com/wp-content/uploads/2015/01/z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760" y="6257265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2588719" y="6076410"/>
            <a:ext cx="621704" cy="653432"/>
          </a:xfrm>
          <a:prstGeom prst="rect">
            <a:avLst/>
          </a:prstGeom>
          <a:solidFill>
            <a:srgbClr val="0070C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75" y="6111922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fixyoursoftware.com/wp-content/uploads/2015/01/z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289" y="6257262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3243248" y="6076407"/>
            <a:ext cx="621704" cy="653432"/>
          </a:xfrm>
          <a:prstGeom prst="rect">
            <a:avLst/>
          </a:prstGeom>
          <a:solidFill>
            <a:srgbClr val="0070C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004" y="6111919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://fixyoursoftware.com/wp-content/uploads/2015/01/z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696" y="6257262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3895655" y="6076407"/>
            <a:ext cx="621704" cy="653432"/>
          </a:xfrm>
          <a:prstGeom prst="rect">
            <a:avLst/>
          </a:prstGeom>
          <a:solidFill>
            <a:srgbClr val="0070C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411" y="6111919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969118" y="3056747"/>
            <a:ext cx="2005262" cy="628722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377" y="3109216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10329" y="3056747"/>
            <a:ext cx="869720" cy="628722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9" y="3083582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968826" y="3748723"/>
            <a:ext cx="2503982" cy="628722"/>
          </a:xfrm>
          <a:prstGeom prst="rect">
            <a:avLst/>
          </a:prstGeom>
          <a:solidFill>
            <a:srgbClr val="FFC00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423" y="3775558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10037" y="3748723"/>
            <a:ext cx="869720" cy="628722"/>
          </a:xfrm>
          <a:prstGeom prst="rect">
            <a:avLst/>
          </a:prstGeom>
          <a:solidFill>
            <a:srgbClr val="FFC00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7" y="3775558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968826" y="4501867"/>
            <a:ext cx="1473985" cy="628722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872" y="4537817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/>
          <p:cNvSpPr/>
          <p:nvPr/>
        </p:nvSpPr>
        <p:spPr>
          <a:xfrm>
            <a:off x="10037" y="4501867"/>
            <a:ext cx="869720" cy="628722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7" y="4528702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itle 1"/>
          <p:cNvSpPr>
            <a:spLocks noGrp="1"/>
          </p:cNvSpPr>
          <p:nvPr>
            <p:ph type="title"/>
          </p:nvPr>
        </p:nvSpPr>
        <p:spPr>
          <a:xfrm>
            <a:off x="-663876" y="368834"/>
            <a:ext cx="10515600" cy="1325563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Searchable Symmetric Encryption (SSE) schemes</a:t>
            </a:r>
            <a:endParaRPr lang="en-US" sz="3100" dirty="0"/>
          </a:p>
        </p:txBody>
      </p:sp>
      <p:cxnSp>
        <p:nvCxnSpPr>
          <p:cNvPr id="64" name="6 - Ευθεία γραμμή σύνδεσης"/>
          <p:cNvCxnSpPr/>
          <p:nvPr/>
        </p:nvCxnSpPr>
        <p:spPr bwMode="auto">
          <a:xfrm>
            <a:off x="381000" y="1447800"/>
            <a:ext cx="82296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8" name="Picture 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499" y="1910746"/>
            <a:ext cx="346016" cy="553223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150472" y="1500069"/>
            <a:ext cx="210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C</a:t>
            </a:r>
            <a:r>
              <a:rPr lang="en-US" sz="2000" b="1" dirty="0" smtClean="0">
                <a:latin typeface="Georgia" panose="02040502050405020303" pitchFamily="18" charset="0"/>
              </a:rPr>
              <a:t>lient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8222" y="2073671"/>
            <a:ext cx="1464203" cy="1282657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7722025" y="1500069"/>
            <a:ext cx="160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Georgia" panose="02040502050405020303" pitchFamily="18" charset="0"/>
              </a:rPr>
              <a:t>Untrusted</a:t>
            </a:r>
          </a:p>
          <a:p>
            <a:pPr algn="ctr"/>
            <a:r>
              <a:rPr lang="en-US" sz="2000" b="1" dirty="0" smtClean="0">
                <a:latin typeface="Georgia" panose="02040502050405020303" pitchFamily="18" charset="0"/>
              </a:rPr>
              <a:t>Cloud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pic>
        <p:nvPicPr>
          <p:cNvPr id="72" name="Picture 3" descr="D:\Personal Study\Research\paper_formats\research images\evi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875" y="2558480"/>
            <a:ext cx="602694" cy="60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31 - Ελλειψοειδής επεξήγηση"/>
          <p:cNvSpPr/>
          <p:nvPr/>
        </p:nvSpPr>
        <p:spPr>
          <a:xfrm>
            <a:off x="1392209" y="1602524"/>
            <a:ext cx="5129632" cy="1753804"/>
          </a:xfrm>
          <a:prstGeom prst="wedgeEllipseCallout">
            <a:avLst>
              <a:gd name="adj1" fmla="val 67519"/>
              <a:gd name="adj2" fmla="val 1095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L1 leakage: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total </a:t>
            </a:r>
            <a:r>
              <a:rPr lang="en-US" sz="2000" dirty="0">
                <a:solidFill>
                  <a:srgbClr val="000000"/>
                </a:solidFill>
              </a:rPr>
              <a:t>leakage prior to query execution 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e.g</a:t>
            </a:r>
            <a:r>
              <a:rPr lang="en-US" sz="2000" dirty="0">
                <a:solidFill>
                  <a:srgbClr val="000000"/>
                </a:solidFill>
              </a:rPr>
              <a:t>. </a:t>
            </a:r>
            <a:r>
              <a:rPr lang="en-US" sz="2000" i="1" dirty="0" smtClean="0">
                <a:solidFill>
                  <a:srgbClr val="000000"/>
                </a:solidFill>
              </a:rPr>
              <a:t>size of each encrypted file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i="1" dirty="0" smtClean="0">
                <a:solidFill>
                  <a:srgbClr val="000000"/>
                </a:solidFill>
              </a:rPr>
              <a:t>size of encrypted index</a:t>
            </a:r>
            <a:endParaRPr lang="en-US" sz="20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514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17"/>
    </mc:Choice>
    <mc:Fallback xmlns="">
      <p:transition xmlns:p14="http://schemas.microsoft.com/office/powerpoint/2010/main" spd="slow" advTm="2541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4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5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5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6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6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6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6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6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7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7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7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8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8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8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8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8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9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9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9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9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9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10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10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10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19 0.01435 " pathEditMode="relative" ptsTypes="AA">
                                      <p:cBhvr>
                                        <p:cTn id="10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6" grpId="0" animBg="1"/>
      <p:bldP spid="29" grpId="0" animBg="1"/>
      <p:bldP spid="32" grpId="0" animBg="1"/>
      <p:bldP spid="35" grpId="0" animBg="1"/>
      <p:bldP spid="38" grpId="0" animBg="1"/>
      <p:bldP spid="41" grpId="0" animBg="1"/>
      <p:bldP spid="43" grpId="0" animBg="1"/>
      <p:bldP spid="45" grpId="0" animBg="1"/>
      <p:bldP spid="47" grpId="0" animBg="1"/>
      <p:bldP spid="49" grpId="0" animBg="1"/>
      <p:bldP spid="51" grpId="0" animBg="1"/>
      <p:bldP spid="53" grpId="0" animBg="1"/>
      <p:bldP spid="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ixyoursoftware.com/wp-content/uploads/2015/01/z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400" y="6362972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27275" y="3240096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k</a:t>
            </a:r>
            <a:r>
              <a:rPr lang="en-US" sz="1400" dirty="0">
                <a:solidFill>
                  <a:schemeClr val="tx1"/>
                </a:solidFill>
              </a:rPr>
              <a:t>1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27275" y="3955994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k</a:t>
            </a:r>
            <a:r>
              <a:rPr lang="en-US" sz="1400" dirty="0" smtClean="0">
                <a:solidFill>
                  <a:schemeClr val="tx1"/>
                </a:solidFill>
              </a:rPr>
              <a:t>2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27275" y="4688967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k</a:t>
            </a:r>
            <a:r>
              <a:rPr lang="en-US" sz="1400" dirty="0" smtClean="0">
                <a:solidFill>
                  <a:schemeClr val="tx1"/>
                </a:solidFill>
              </a:rPr>
              <a:t>3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10484" y="3240096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 smtClean="0">
                <a:solidFill>
                  <a:schemeClr val="tx1"/>
                </a:solidFill>
              </a:rPr>
              <a:t>1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18740" y="3240096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>
                <a:solidFill>
                  <a:schemeClr val="tx1"/>
                </a:solidFill>
              </a:rPr>
              <a:t>4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37166" y="3240096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>
                <a:solidFill>
                  <a:schemeClr val="tx1"/>
                </a:solidFill>
              </a:rPr>
              <a:t>2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37400" y="5703194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r>
              <a:rPr lang="en-US" sz="1100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83202" y="5703194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r>
              <a:rPr lang="en-US" sz="1100" dirty="0"/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93316" y="5703194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r>
              <a:rPr lang="en-US" sz="1100" dirty="0"/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95689" y="5703194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r>
              <a:rPr lang="en-US" sz="1100" dirty="0"/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74649" y="5703194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r>
              <a:rPr lang="en-US" sz="1100" dirty="0"/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29107" y="5703194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r>
              <a:rPr lang="en-US" sz="1100" dirty="0"/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10484" y="3955994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>
                <a:solidFill>
                  <a:schemeClr val="tx1"/>
                </a:solidFill>
              </a:rPr>
              <a:t>3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18740" y="3955994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 smtClean="0">
                <a:solidFill>
                  <a:schemeClr val="tx1"/>
                </a:solidFill>
              </a:rPr>
              <a:t>6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37166" y="3955994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 smtClean="0">
                <a:solidFill>
                  <a:schemeClr val="tx1"/>
                </a:solidFill>
              </a:rPr>
              <a:t>4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55592" y="3955994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>
                <a:solidFill>
                  <a:schemeClr val="tx1"/>
                </a:solidFill>
              </a:rPr>
              <a:t>2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10484" y="4687948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 smtClean="0">
                <a:solidFill>
                  <a:schemeClr val="tx1"/>
                </a:solidFill>
              </a:rPr>
              <a:t>5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18740" y="4687948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>
                <a:solidFill>
                  <a:schemeClr val="tx1"/>
                </a:solidFill>
              </a:rPr>
              <a:t>1</a:t>
            </a:r>
            <a:endParaRPr lang="en-US" sz="2200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2"/>
          <p:cNvCxnSpPr>
            <a:stCxn id="5" idx="3"/>
            <a:endCxn id="8" idx="1"/>
          </p:cNvCxnSpPr>
          <p:nvPr/>
        </p:nvCxnSpPr>
        <p:spPr>
          <a:xfrm>
            <a:off x="5137400" y="3475354"/>
            <a:ext cx="2730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137400" y="4203323"/>
            <a:ext cx="2730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137400" y="4940170"/>
            <a:ext cx="2730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953359" y="6182117"/>
            <a:ext cx="621704" cy="653432"/>
          </a:xfrm>
          <a:prstGeom prst="rect">
            <a:avLst/>
          </a:prstGeom>
          <a:solidFill>
            <a:srgbClr val="0070C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115" y="6217629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://fixyoursoftware.com/wp-content/uploads/2015/01/z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929" y="6362969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5607888" y="6182114"/>
            <a:ext cx="621704" cy="653432"/>
          </a:xfrm>
          <a:prstGeom prst="rect">
            <a:avLst/>
          </a:prstGeom>
          <a:solidFill>
            <a:srgbClr val="0070C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644" y="6217626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://fixyoursoftware.com/wp-content/uploads/2015/01/z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336" y="6362969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260295" y="6182114"/>
            <a:ext cx="621704" cy="653432"/>
          </a:xfrm>
          <a:prstGeom prst="rect">
            <a:avLst/>
          </a:prstGeom>
          <a:solidFill>
            <a:srgbClr val="0070C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051" y="6217626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fixyoursoftware.com/wp-content/uploads/2015/01/z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743" y="6352634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6912702" y="6171779"/>
            <a:ext cx="621704" cy="653432"/>
          </a:xfrm>
          <a:prstGeom prst="rect">
            <a:avLst/>
          </a:prstGeom>
          <a:solidFill>
            <a:srgbClr val="0070C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458" y="6207291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fixyoursoftware.com/wp-content/uploads/2015/01/z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272" y="6352631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7567231" y="6171776"/>
            <a:ext cx="621704" cy="653432"/>
          </a:xfrm>
          <a:prstGeom prst="rect">
            <a:avLst/>
          </a:prstGeom>
          <a:solidFill>
            <a:srgbClr val="0070C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987" y="6207288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://fixyoursoftware.com/wp-content/uploads/2015/01/z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679" y="6352631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8219638" y="6171776"/>
            <a:ext cx="621704" cy="653432"/>
          </a:xfrm>
          <a:prstGeom prst="rect">
            <a:avLst/>
          </a:prstGeom>
          <a:solidFill>
            <a:srgbClr val="0070C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394" y="6207288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5293101" y="3152116"/>
            <a:ext cx="2005262" cy="628722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360" y="3204585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4334312" y="3152116"/>
            <a:ext cx="869720" cy="628722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11" y="3204585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5292809" y="3844092"/>
            <a:ext cx="2503982" cy="628722"/>
          </a:xfrm>
          <a:prstGeom prst="rect">
            <a:avLst/>
          </a:prstGeom>
          <a:solidFill>
            <a:srgbClr val="FFC00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406" y="3870927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4334020" y="3844092"/>
            <a:ext cx="869720" cy="628722"/>
          </a:xfrm>
          <a:prstGeom prst="rect">
            <a:avLst/>
          </a:prstGeom>
          <a:solidFill>
            <a:srgbClr val="FFC00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600" y="3870927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5292809" y="4597236"/>
            <a:ext cx="1473985" cy="628722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855" y="4633186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/>
          <p:cNvSpPr/>
          <p:nvPr/>
        </p:nvSpPr>
        <p:spPr>
          <a:xfrm>
            <a:off x="4334020" y="4597236"/>
            <a:ext cx="869720" cy="628722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600" y="4624071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itle 1"/>
          <p:cNvSpPr>
            <a:spLocks noGrp="1"/>
          </p:cNvSpPr>
          <p:nvPr>
            <p:ph type="title"/>
          </p:nvPr>
        </p:nvSpPr>
        <p:spPr>
          <a:xfrm>
            <a:off x="-663876" y="368834"/>
            <a:ext cx="10515600" cy="1325563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Searchable Symmetric Encryption (SSE) schemes</a:t>
            </a:r>
            <a:endParaRPr lang="en-US" sz="3100" dirty="0"/>
          </a:p>
        </p:txBody>
      </p:sp>
      <p:cxnSp>
        <p:nvCxnSpPr>
          <p:cNvPr id="64" name="6 - Ευθεία γραμμή σύνδεσης"/>
          <p:cNvCxnSpPr/>
          <p:nvPr/>
        </p:nvCxnSpPr>
        <p:spPr bwMode="auto">
          <a:xfrm>
            <a:off x="381000" y="1447800"/>
            <a:ext cx="82296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8" name="Picture 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499" y="1910746"/>
            <a:ext cx="346016" cy="553223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150472" y="1500069"/>
            <a:ext cx="210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C</a:t>
            </a:r>
            <a:r>
              <a:rPr lang="en-US" sz="2000" b="1" dirty="0" smtClean="0">
                <a:latin typeface="Georgia" panose="02040502050405020303" pitchFamily="18" charset="0"/>
              </a:rPr>
              <a:t>lient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8222" y="2073671"/>
            <a:ext cx="1464203" cy="1282657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7722025" y="1500069"/>
            <a:ext cx="160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Georgia" panose="02040502050405020303" pitchFamily="18" charset="0"/>
              </a:rPr>
              <a:t>Untrusted</a:t>
            </a:r>
          </a:p>
          <a:p>
            <a:pPr algn="ctr"/>
            <a:r>
              <a:rPr lang="en-US" sz="2000" b="1" dirty="0" smtClean="0">
                <a:latin typeface="Georgia" panose="02040502050405020303" pitchFamily="18" charset="0"/>
              </a:rPr>
              <a:t>Cloud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pic>
        <p:nvPicPr>
          <p:cNvPr id="72" name="Picture 3" descr="D:\Personal Study\Research\paper_formats\research images\evi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63" y="2558480"/>
            <a:ext cx="602694" cy="60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ight Arrow 65"/>
          <p:cNvSpPr/>
          <p:nvPr/>
        </p:nvSpPr>
        <p:spPr>
          <a:xfrm>
            <a:off x="520769" y="3715269"/>
            <a:ext cx="3410649" cy="148667"/>
          </a:xfrm>
          <a:prstGeom prst="rightArrow">
            <a:avLst>
              <a:gd name="adj1" fmla="val 50000"/>
              <a:gd name="adj2" fmla="val 128816"/>
            </a:avLst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 panose="02040502050405020303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852334" y="3140885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k</a:t>
            </a:r>
            <a:r>
              <a:rPr lang="en-US" sz="1400" dirty="0">
                <a:solidFill>
                  <a:schemeClr val="tx1"/>
                </a:solidFill>
              </a:rPr>
              <a:t>1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559371" y="3052905"/>
            <a:ext cx="869720" cy="628722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951" y="3079740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ight Arrow 74"/>
          <p:cNvSpPr/>
          <p:nvPr/>
        </p:nvSpPr>
        <p:spPr>
          <a:xfrm rot="10800000">
            <a:off x="508557" y="4437005"/>
            <a:ext cx="3410649" cy="148667"/>
          </a:xfrm>
          <a:prstGeom prst="rightArrow">
            <a:avLst>
              <a:gd name="adj1" fmla="val 50000"/>
              <a:gd name="adj2" fmla="val 128816"/>
            </a:avLst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 panose="02040502050405020303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611243" y="2584326"/>
            <a:ext cx="110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token</a:t>
            </a:r>
            <a:endParaRPr lang="en-US" dirty="0"/>
          </a:p>
        </p:txBody>
      </p:sp>
      <p:sp>
        <p:nvSpPr>
          <p:cNvPr id="78" name="31 - Ελλειψοειδής επεξήγηση"/>
          <p:cNvSpPr/>
          <p:nvPr/>
        </p:nvSpPr>
        <p:spPr>
          <a:xfrm>
            <a:off x="4176625" y="1495240"/>
            <a:ext cx="3121738" cy="1089085"/>
          </a:xfrm>
          <a:prstGeom prst="wedgeEllipseCallout">
            <a:avLst>
              <a:gd name="adj1" fmla="val 78493"/>
              <a:gd name="adj2" fmla="val 1186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L2 leakage </a:t>
            </a:r>
            <a:r>
              <a:rPr lang="en-US" sz="2000" dirty="0">
                <a:solidFill>
                  <a:srgbClr val="000000"/>
                </a:solidFill>
              </a:rPr>
              <a:t>(leakage during query execution)</a:t>
            </a:r>
            <a:endParaRPr lang="en-US" sz="2000" dirty="0"/>
          </a:p>
        </p:txBody>
      </p:sp>
      <p:sp>
        <p:nvSpPr>
          <p:cNvPr id="79" name="31 - Ελλειψοειδής επεξήγηση"/>
          <p:cNvSpPr/>
          <p:nvPr/>
        </p:nvSpPr>
        <p:spPr>
          <a:xfrm>
            <a:off x="989201" y="1447801"/>
            <a:ext cx="3065302" cy="1136526"/>
          </a:xfrm>
          <a:prstGeom prst="wedgeEllipseCallout">
            <a:avLst>
              <a:gd name="adj1" fmla="val -8330"/>
              <a:gd name="adj2" fmla="val 7535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endParaRPr lang="en-US" sz="2000" b="1" dirty="0" smtClean="0">
              <a:solidFill>
                <a:srgbClr val="FF0000"/>
              </a:solidFill>
            </a:endParaRPr>
          </a:p>
          <a:p>
            <a:pPr marL="0" lvl="1"/>
            <a:r>
              <a:rPr lang="en-US" sz="2000" b="1" dirty="0" smtClean="0">
                <a:solidFill>
                  <a:srgbClr val="FF0000"/>
                </a:solidFill>
              </a:rPr>
              <a:t>Search pattern</a:t>
            </a:r>
            <a:r>
              <a:rPr lang="en-US" sz="2000" dirty="0" smtClean="0">
                <a:solidFill>
                  <a:srgbClr val="FF0000"/>
                </a:solidFill>
              </a:rPr>
              <a:t>:</a:t>
            </a:r>
            <a:r>
              <a:rPr lang="en-US" sz="2000" dirty="0" smtClean="0">
                <a:solidFill>
                  <a:srgbClr val="000000"/>
                </a:solidFill>
              </a:rPr>
              <a:t> whether a search query is repeated</a:t>
            </a:r>
            <a:endParaRPr lang="en-US" sz="2000" dirty="0" smtClean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80" name="31 - Ελλειψοειδής επεξήγηση"/>
          <p:cNvSpPr/>
          <p:nvPr/>
        </p:nvSpPr>
        <p:spPr>
          <a:xfrm>
            <a:off x="891502" y="5922333"/>
            <a:ext cx="5192772" cy="964669"/>
          </a:xfrm>
          <a:prstGeom prst="wedgeEllipseCallout">
            <a:avLst>
              <a:gd name="adj1" fmla="val -25909"/>
              <a:gd name="adj2" fmla="val -837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1">
              <a:lnSpc>
                <a:spcPct val="100000"/>
              </a:lnSpc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Access pattern</a:t>
            </a:r>
            <a:r>
              <a:rPr lang="en-US" sz="2000" dirty="0" smtClean="0">
                <a:solidFill>
                  <a:srgbClr val="FF0000"/>
                </a:solidFill>
              </a:rPr>
              <a:t>: </a:t>
            </a:r>
            <a:r>
              <a:rPr lang="en-US" sz="2000" dirty="0" smtClean="0">
                <a:solidFill>
                  <a:srgbClr val="000000"/>
                </a:solidFill>
              </a:rPr>
              <a:t>encrypted document ids and files </a:t>
            </a:r>
            <a:r>
              <a:rPr lang="en-US" sz="2000" dirty="0">
                <a:solidFill>
                  <a:srgbClr val="000000"/>
                </a:solidFill>
              </a:rPr>
              <a:t>that satisfy </a:t>
            </a:r>
            <a:r>
              <a:rPr lang="en-US" sz="2000" dirty="0" smtClean="0">
                <a:solidFill>
                  <a:srgbClr val="000000"/>
                </a:solidFill>
              </a:rPr>
              <a:t>the search </a:t>
            </a:r>
            <a:r>
              <a:rPr lang="en-US" sz="2000" dirty="0">
                <a:solidFill>
                  <a:srgbClr val="000000"/>
                </a:solidFill>
              </a:rPr>
              <a:t>query</a:t>
            </a:r>
            <a:endParaRPr lang="en-US" sz="2000" dirty="0" smtClean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03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09"/>
    </mc:Choice>
    <mc:Fallback xmlns="">
      <p:transition xmlns:p14="http://schemas.microsoft.com/office/powerpoint/2010/main" spd="slow" advTm="6500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1028 -0.00926 -0.00286 -0.00394 -0.01901 -0.00787 C -0.03932 -0.01273 -0.01666 -0.00857 -0.03567 -0.01181 C -0.04283 -0.01435 -0.04973 -0.01829 -0.0569 -0.01945 C -0.06796 -0.0213 -0.06223 -0.02037 -0.07434 -0.02199 C -0.0957 -0.02824 -0.08645 -0.02639 -0.10195 -0.02847 C -0.12799 -0.03634 -0.09557 -0.02708 -0.11796 -0.03241 C -0.12096 -0.0331 -0.12382 -0.03403 -0.12669 -0.03495 C -0.1289 -0.03588 -0.13112 -0.03704 -0.13333 -0.03773 C -0.13802 -0.03889 -0.14309 -0.03843 -0.14778 -0.04028 C -0.16197 -0.04514 -0.1513 -0.04329 -0.16315 -0.04537 C -0.17526 -0.04745 -0.17591 -0.04699 -0.19153 -0.04792 C -0.19609 -0.04977 -0.20065 -0.05232 -0.20533 -0.05324 C -0.21132 -0.0544 -0.21458 -0.05486 -0.2207 -0.05695 C -0.22239 -0.05764 -0.22408 -0.0588 -0.22578 -0.05972 C -0.22851 -0.06088 -0.22929 -0.06111 -0.23229 -0.06227 C -0.2332 -0.06296 -0.23411 -0.06435 -0.23515 -0.06482 C -0.23684 -0.06551 -0.23867 -0.06551 -0.24036 -0.06597 C -0.24153 -0.06644 -0.2427 -0.0669 -0.24388 -0.06736 C -0.24518 -0.06921 -0.24609 -0.07153 -0.24752 -0.07245 C -0.24987 -0.07407 -0.25846 -0.0757 -0.26145 -0.07639 C -0.26354 -0.07778 -0.26575 -0.07917 -0.26796 -0.08032 L -0.27304 -0.08287 C -0.27408 -0.08333 -0.275 -0.08357 -0.27591 -0.08426 C -0.27721 -0.08495 -0.27838 -0.08611 -0.27955 -0.08681 C -0.28098 -0.0875 -0.28255 -0.0875 -0.28398 -0.08796 C -0.28541 -0.08866 -0.28684 -0.09005 -0.28841 -0.09074 C -0.28984 -0.0912 -0.29127 -0.09144 -0.2927 -0.0919 C -0.29348 -0.09236 -0.29414 -0.09282 -0.29492 -0.09329 C -0.29583 -0.09375 -0.29687 -0.09398 -0.29778 -0.09445 C -0.29908 -0.09537 -0.30013 -0.09653 -0.30143 -0.09722 C -0.3039 -0.09815 -0.3121 -0.09931 -0.3138 -0.09977 C -0.3151 -0.1 -0.31627 -0.10046 -0.31744 -0.10093 C -0.31914 -0.10278 -0.3207 -0.10509 -0.32252 -0.10625 C -0.32447 -0.10718 -0.32643 -0.10695 -0.32838 -0.10741 C -0.32981 -0.10787 -0.33138 -0.1081 -0.33281 -0.1088 C -0.3345 -0.10949 -0.33619 -0.11019 -0.33789 -0.11134 C -0.33932 -0.1125 -0.34062 -0.11458 -0.34218 -0.11528 C -0.3444 -0.1162 -0.34661 -0.1162 -0.34882 -0.11644 C -0.35091 -0.11782 -0.35299 -0.11991 -0.35533 -0.12037 C -0.36354 -0.12222 -0.35924 -0.1213 -0.36848 -0.12292 C -0.36992 -0.12384 -0.37135 -0.125 -0.37278 -0.1257 C -0.375 -0.12639 -0.37721 -0.12639 -0.37929 -0.12685 L -0.38515 -0.12824 C -0.39987 -0.13195 -0.38932 -0.13009 -0.40403 -0.13195 C -0.40651 -0.13287 -0.40898 -0.13333 -0.41132 -0.13472 C -0.4164 -0.1375 -0.41015 -0.13403 -0.41718 -0.13727 C -0.41796 -0.1375 -0.41862 -0.1382 -0.4194 -0.13843 C -0.42174 -0.13912 -0.42421 -0.13935 -0.42669 -0.13982 C -0.42812 -0.14074 -0.42955 -0.14167 -0.43098 -0.14236 C -0.43346 -0.14352 -0.4401 -0.14468 -0.44192 -0.14491 C -0.45195 -0.14653 -0.44921 -0.14236 -0.45208 -0.14745 " pathEditMode="relative" ptsTypes="AAAAAAAAAAAAAAAAAAAAAAAAAAAAAAAAAAAAAAAAAAAAAAAAAAA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1028 -0.00926 -0.00286 -0.00394 -0.01901 -0.00787 C -0.03932 -0.01273 -0.01666 -0.00857 -0.03567 -0.01181 C -0.04283 -0.01435 -0.04973 -0.01829 -0.0569 -0.01945 C -0.06796 -0.0213 -0.06223 -0.02037 -0.07434 -0.02199 C -0.0957 -0.02824 -0.08645 -0.02639 -0.10195 -0.02847 C -0.12799 -0.03634 -0.09557 -0.02708 -0.11796 -0.03241 C -0.12096 -0.0331 -0.12382 -0.03403 -0.12669 -0.03495 C -0.1289 -0.03588 -0.13112 -0.03704 -0.13333 -0.03773 C -0.13802 -0.03889 -0.14309 -0.03843 -0.14778 -0.04028 C -0.16197 -0.04514 -0.1513 -0.04329 -0.16315 -0.04537 C -0.17526 -0.04745 -0.17591 -0.04699 -0.19153 -0.04792 C -0.19609 -0.04977 -0.20065 -0.05232 -0.20533 -0.05324 C -0.21132 -0.0544 -0.21458 -0.05486 -0.2207 -0.05695 C -0.22239 -0.05764 -0.22408 -0.0588 -0.22578 -0.05972 C -0.22851 -0.06088 -0.22929 -0.06111 -0.23229 -0.06227 C -0.2332 -0.06296 -0.23411 -0.06435 -0.23515 -0.06482 C -0.23684 -0.06551 -0.23867 -0.06551 -0.24036 -0.06597 C -0.24153 -0.06644 -0.2427 -0.0669 -0.24388 -0.06736 C -0.24518 -0.06921 -0.24609 -0.07153 -0.24752 -0.07245 C -0.24987 -0.07407 -0.25846 -0.0757 -0.26145 -0.07639 C -0.26354 -0.07778 -0.26575 -0.07917 -0.26796 -0.08032 L -0.27304 -0.08287 C -0.27408 -0.08333 -0.275 -0.08357 -0.27591 -0.08426 C -0.27721 -0.08495 -0.27838 -0.08611 -0.27955 -0.08681 C -0.28098 -0.0875 -0.28255 -0.0875 -0.28398 -0.08796 C -0.28541 -0.08866 -0.28684 -0.09005 -0.28841 -0.09074 C -0.28984 -0.0912 -0.29127 -0.09144 -0.2927 -0.0919 C -0.29348 -0.09236 -0.29414 -0.09282 -0.29492 -0.09329 C -0.29583 -0.09375 -0.29687 -0.09398 -0.29778 -0.09445 C -0.29908 -0.09537 -0.30013 -0.09653 -0.30143 -0.09722 C -0.3039 -0.09815 -0.3121 -0.09931 -0.3138 -0.09977 C -0.3151 -0.1 -0.31627 -0.10046 -0.31744 -0.10093 C -0.31914 -0.10278 -0.3207 -0.10509 -0.32252 -0.10625 C -0.32447 -0.10718 -0.32643 -0.10695 -0.32838 -0.10741 C -0.32981 -0.10787 -0.33138 -0.1081 -0.33281 -0.1088 C -0.3345 -0.10949 -0.33619 -0.11019 -0.33789 -0.11134 C -0.33932 -0.1125 -0.34062 -0.11458 -0.34218 -0.11528 C -0.3444 -0.1162 -0.34661 -0.1162 -0.34882 -0.11644 C -0.35091 -0.11782 -0.35299 -0.11991 -0.35533 -0.12037 C -0.36354 -0.12222 -0.35924 -0.1213 -0.36848 -0.12292 C -0.36992 -0.12384 -0.37135 -0.125 -0.37278 -0.1257 C -0.375 -0.12639 -0.37721 -0.12639 -0.37929 -0.12685 L -0.38515 -0.12824 C -0.39987 -0.13195 -0.38932 -0.13009 -0.40403 -0.13195 C -0.40651 -0.13287 -0.40898 -0.13333 -0.41132 -0.13472 C -0.4164 -0.1375 -0.41015 -0.13403 -0.41718 -0.13727 C -0.41796 -0.1375 -0.41862 -0.1382 -0.4194 -0.13843 C -0.42174 -0.13912 -0.42421 -0.13935 -0.42669 -0.13982 C -0.42812 -0.14074 -0.42955 -0.14167 -0.43098 -0.14236 C -0.43346 -0.14352 -0.4401 -0.14468 -0.44192 -0.14491 C -0.45195 -0.14653 -0.44921 -0.14236 -0.45208 -0.14745 " pathEditMode="relative" ptsTypes="A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1028 -0.00926 -0.00286 -0.00394 -0.01901 -0.00787 C -0.03932 -0.01273 -0.01666 -0.00857 -0.03567 -0.01181 C -0.04283 -0.01435 -0.04973 -0.01829 -0.0569 -0.01945 C -0.06796 -0.0213 -0.06223 -0.02037 -0.07434 -0.02199 C -0.0957 -0.02824 -0.08645 -0.02639 -0.10195 -0.02847 C -0.12799 -0.03634 -0.09557 -0.02708 -0.11796 -0.03241 C -0.12096 -0.0331 -0.12382 -0.03403 -0.12669 -0.03495 C -0.1289 -0.03588 -0.13112 -0.03704 -0.13333 -0.03773 C -0.13802 -0.03889 -0.14309 -0.03843 -0.14778 -0.04028 C -0.16197 -0.04514 -0.1513 -0.04329 -0.16315 -0.04537 C -0.17526 -0.04745 -0.17591 -0.04699 -0.19153 -0.04792 C -0.19609 -0.04977 -0.20065 -0.05232 -0.20533 -0.05324 C -0.21132 -0.0544 -0.21458 -0.05486 -0.2207 -0.05695 C -0.22239 -0.05764 -0.22408 -0.0588 -0.22578 -0.05972 C -0.22851 -0.06088 -0.22929 -0.06111 -0.23229 -0.06227 C -0.2332 -0.06296 -0.23411 -0.06435 -0.23515 -0.06482 C -0.23684 -0.06551 -0.23867 -0.06551 -0.24036 -0.06597 C -0.24153 -0.06644 -0.2427 -0.0669 -0.24388 -0.06736 C -0.24518 -0.06921 -0.24609 -0.07153 -0.24752 -0.07245 C -0.24987 -0.07407 -0.25846 -0.0757 -0.26145 -0.07639 C -0.26354 -0.07778 -0.26575 -0.07917 -0.26796 -0.08032 L -0.27304 -0.08287 C -0.27408 -0.08333 -0.275 -0.08357 -0.27591 -0.08426 C -0.27721 -0.08495 -0.27838 -0.08611 -0.27955 -0.08681 C -0.28098 -0.0875 -0.28255 -0.0875 -0.28398 -0.08796 C -0.28541 -0.08866 -0.28684 -0.09005 -0.28841 -0.09074 C -0.28984 -0.0912 -0.29127 -0.09144 -0.2927 -0.0919 C -0.29348 -0.09236 -0.29414 -0.09282 -0.29492 -0.09329 C -0.29583 -0.09375 -0.29687 -0.09398 -0.29778 -0.09445 C -0.29908 -0.09537 -0.30013 -0.09653 -0.30143 -0.09722 C -0.3039 -0.09815 -0.3121 -0.09931 -0.3138 -0.09977 C -0.3151 -0.1 -0.31627 -0.10046 -0.31744 -0.10093 C -0.31914 -0.10278 -0.3207 -0.10509 -0.32252 -0.10625 C -0.32447 -0.10718 -0.32643 -0.10695 -0.32838 -0.10741 C -0.32981 -0.10787 -0.33138 -0.1081 -0.33281 -0.1088 C -0.3345 -0.10949 -0.33619 -0.11019 -0.33789 -0.11134 C -0.33932 -0.1125 -0.34062 -0.11458 -0.34218 -0.11528 C -0.3444 -0.1162 -0.34661 -0.1162 -0.34882 -0.11644 C -0.35091 -0.11782 -0.35299 -0.11991 -0.35533 -0.12037 C -0.36354 -0.12222 -0.35924 -0.1213 -0.36848 -0.12292 C -0.36992 -0.12384 -0.37135 -0.125 -0.37278 -0.1257 C -0.375 -0.12639 -0.37721 -0.12639 -0.37929 -0.12685 L -0.38515 -0.12824 C -0.39987 -0.13195 -0.38932 -0.13009 -0.40403 -0.13195 C -0.40651 -0.13287 -0.40898 -0.13333 -0.41132 -0.13472 C -0.4164 -0.1375 -0.41015 -0.13403 -0.41718 -0.13727 C -0.41796 -0.1375 -0.41862 -0.1382 -0.4194 -0.13843 C -0.42174 -0.13912 -0.42421 -0.13935 -0.42669 -0.13982 C -0.42812 -0.14074 -0.42955 -0.14167 -0.43098 -0.14236 C -0.43346 -0.14352 -0.4401 -0.14468 -0.44192 -0.14491 C -0.45195 -0.14653 -0.44921 -0.14236 -0.45208 -0.14745 " pathEditMode="relative" ptsTypes="AAAAAAAAAA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1028 -0.00926 -0.00286 -0.00394 -0.01901 -0.00787 C -0.03932 -0.01273 -0.01666 -0.00857 -0.03567 -0.01181 C -0.04283 -0.01435 -0.04973 -0.01829 -0.0569 -0.01945 C -0.06796 -0.0213 -0.06223 -0.02037 -0.07434 -0.02199 C -0.0957 -0.02824 -0.08645 -0.02639 -0.10195 -0.02847 C -0.12799 -0.03634 -0.09557 -0.02708 -0.11796 -0.03241 C -0.12096 -0.0331 -0.12382 -0.03403 -0.12669 -0.03495 C -0.1289 -0.03588 -0.13112 -0.03704 -0.13333 -0.03773 C -0.13802 -0.03889 -0.14309 -0.03843 -0.14778 -0.04028 C -0.16197 -0.04514 -0.1513 -0.04329 -0.16315 -0.04537 C -0.17526 -0.04745 -0.17591 -0.04699 -0.19153 -0.04792 C -0.19609 -0.04977 -0.20065 -0.05232 -0.20533 -0.05324 C -0.21132 -0.0544 -0.21458 -0.05486 -0.2207 -0.05695 C -0.22239 -0.05764 -0.22408 -0.0588 -0.22578 -0.05972 C -0.22851 -0.06088 -0.22929 -0.06111 -0.23229 -0.06227 C -0.2332 -0.06296 -0.23411 -0.06435 -0.23515 -0.06482 C -0.23684 -0.06551 -0.23867 -0.06551 -0.24036 -0.06597 C -0.24153 -0.06644 -0.2427 -0.0669 -0.24388 -0.06736 C -0.24518 -0.06921 -0.24609 -0.07153 -0.24752 -0.07245 C -0.24987 -0.07407 -0.25846 -0.0757 -0.26145 -0.07639 C -0.26354 -0.07778 -0.26575 -0.07917 -0.26796 -0.08032 L -0.27304 -0.08287 C -0.27408 -0.08333 -0.275 -0.08357 -0.27591 -0.08426 C -0.27721 -0.08495 -0.27838 -0.08611 -0.27955 -0.08681 C -0.28098 -0.0875 -0.28255 -0.0875 -0.28398 -0.08796 C -0.28541 -0.08866 -0.28684 -0.09005 -0.28841 -0.09074 C -0.28984 -0.0912 -0.29127 -0.09144 -0.2927 -0.0919 C -0.29348 -0.09236 -0.29414 -0.09282 -0.29492 -0.09329 C -0.29583 -0.09375 -0.29687 -0.09398 -0.29778 -0.09445 C -0.29908 -0.09537 -0.30013 -0.09653 -0.30143 -0.09722 C -0.3039 -0.09815 -0.3121 -0.09931 -0.3138 -0.09977 C -0.3151 -0.1 -0.31627 -0.10046 -0.31744 -0.10093 C -0.31914 -0.10278 -0.3207 -0.10509 -0.32252 -0.10625 C -0.32447 -0.10718 -0.32643 -0.10695 -0.32838 -0.10741 C -0.32981 -0.10787 -0.33138 -0.1081 -0.33281 -0.1088 C -0.3345 -0.10949 -0.33619 -0.11019 -0.33789 -0.11134 C -0.33932 -0.1125 -0.34062 -0.11458 -0.34218 -0.11528 C -0.3444 -0.1162 -0.34661 -0.1162 -0.34882 -0.11644 C -0.35091 -0.11782 -0.35299 -0.11991 -0.35533 -0.12037 C -0.36354 -0.12222 -0.35924 -0.1213 -0.36848 -0.12292 C -0.36992 -0.12384 -0.37135 -0.125 -0.37278 -0.1257 C -0.375 -0.12639 -0.37721 -0.12639 -0.37929 -0.12685 L -0.38515 -0.12824 C -0.39987 -0.13195 -0.38932 -0.13009 -0.40403 -0.13195 C -0.40651 -0.13287 -0.40898 -0.13333 -0.41132 -0.13472 C -0.4164 -0.1375 -0.41015 -0.13403 -0.41718 -0.13727 C -0.41796 -0.1375 -0.41862 -0.1382 -0.4194 -0.13843 C -0.42174 -0.13912 -0.42421 -0.13935 -0.42669 -0.13982 C -0.42812 -0.14074 -0.42955 -0.14167 -0.43098 -0.14236 C -0.43346 -0.14352 -0.4401 -0.14468 -0.44192 -0.14491 C -0.45195 -0.14653 -0.44921 -0.14236 -0.45208 -0.14745 " pathEditMode="relative" ptsTypes="AAAAAA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1028 -0.00926 -0.00286 -0.00394 -0.01901 -0.00787 C -0.03932 -0.01273 -0.01666 -0.00857 -0.03567 -0.01181 C -0.04283 -0.01435 -0.04973 -0.01829 -0.0569 -0.01945 C -0.06796 -0.0213 -0.06223 -0.02037 -0.07434 -0.02199 C -0.0957 -0.02824 -0.08645 -0.02639 -0.10195 -0.02847 C -0.12799 -0.03634 -0.09557 -0.02708 -0.11796 -0.03241 C -0.12096 -0.0331 -0.12382 -0.03403 -0.12669 -0.03495 C -0.1289 -0.03588 -0.13112 -0.03704 -0.13333 -0.03773 C -0.13802 -0.03889 -0.14309 -0.03843 -0.14778 -0.04028 C -0.16197 -0.04514 -0.1513 -0.04329 -0.16315 -0.04537 C -0.17526 -0.04745 -0.17591 -0.04699 -0.19153 -0.04792 C -0.19609 -0.04977 -0.20065 -0.05232 -0.20533 -0.05324 C -0.21132 -0.0544 -0.21458 -0.05486 -0.2207 -0.05695 C -0.22239 -0.05764 -0.22408 -0.0588 -0.22578 -0.05972 C -0.22851 -0.06088 -0.22929 -0.06111 -0.23229 -0.06227 C -0.2332 -0.06296 -0.23411 -0.06435 -0.23515 -0.06482 C -0.23684 -0.06551 -0.23867 -0.06551 -0.24036 -0.06597 C -0.24153 -0.06644 -0.2427 -0.0669 -0.24388 -0.06736 C -0.24518 -0.06921 -0.24609 -0.07153 -0.24752 -0.07245 C -0.24987 -0.07407 -0.25846 -0.0757 -0.26145 -0.07639 C -0.26354 -0.07778 -0.26575 -0.07917 -0.26796 -0.08032 L -0.27304 -0.08287 C -0.27408 -0.08333 -0.275 -0.08357 -0.27591 -0.08426 C -0.27721 -0.08495 -0.27838 -0.08611 -0.27955 -0.08681 C -0.28098 -0.0875 -0.28255 -0.0875 -0.28398 -0.08796 C -0.28541 -0.08866 -0.28684 -0.09005 -0.28841 -0.09074 C -0.28984 -0.0912 -0.29127 -0.09144 -0.2927 -0.0919 C -0.29348 -0.09236 -0.29414 -0.09282 -0.29492 -0.09329 C -0.29583 -0.09375 -0.29687 -0.09398 -0.29778 -0.09445 C -0.29908 -0.09537 -0.30013 -0.09653 -0.30143 -0.09722 C -0.3039 -0.09815 -0.3121 -0.09931 -0.3138 -0.09977 C -0.3151 -0.1 -0.31627 -0.10046 -0.31744 -0.10093 C -0.31914 -0.10278 -0.3207 -0.10509 -0.32252 -0.10625 C -0.32447 -0.10718 -0.32643 -0.10695 -0.32838 -0.10741 C -0.32981 -0.10787 -0.33138 -0.1081 -0.33281 -0.1088 C -0.3345 -0.10949 -0.33619 -0.11019 -0.33789 -0.11134 C -0.33932 -0.1125 -0.34062 -0.11458 -0.34218 -0.11528 C -0.3444 -0.1162 -0.34661 -0.1162 -0.34882 -0.11644 C -0.35091 -0.11782 -0.35299 -0.11991 -0.35533 -0.12037 C -0.36354 -0.12222 -0.35924 -0.1213 -0.36848 -0.12292 C -0.36992 -0.12384 -0.37135 -0.125 -0.37278 -0.1257 C -0.375 -0.12639 -0.37721 -0.12639 -0.37929 -0.12685 L -0.38515 -0.12824 C -0.39987 -0.13195 -0.38932 -0.13009 -0.40403 -0.13195 C -0.40651 -0.13287 -0.40898 -0.13333 -0.41132 -0.13472 C -0.4164 -0.1375 -0.41015 -0.13403 -0.41718 -0.13727 C -0.41796 -0.1375 -0.41862 -0.1382 -0.4194 -0.13843 C -0.42174 -0.13912 -0.42421 -0.13935 -0.42669 -0.13982 C -0.42812 -0.14074 -0.42955 -0.14167 -0.43098 -0.14236 C -0.43346 -0.14352 -0.4401 -0.14468 -0.44192 -0.14491 C -0.45195 -0.14653 -0.44921 -0.14236 -0.45208 -0.14745 " pathEditMode="relative" ptsTypes="AAAAAAA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1028 -0.00926 -0.00286 -0.00394 -0.01901 -0.00787 C -0.03932 -0.01273 -0.01666 -0.00857 -0.03567 -0.01181 C -0.04283 -0.01435 -0.04973 -0.01829 -0.0569 -0.01945 C -0.06796 -0.0213 -0.06223 -0.02037 -0.07434 -0.02199 C -0.0957 -0.02824 -0.08645 -0.02639 -0.10195 -0.02847 C -0.12799 -0.03634 -0.09557 -0.02708 -0.11796 -0.03241 C -0.12096 -0.0331 -0.12382 -0.03403 -0.12669 -0.03495 C -0.1289 -0.03588 -0.13112 -0.03704 -0.13333 -0.03773 C -0.13802 -0.03889 -0.14309 -0.03843 -0.14778 -0.04028 C -0.16197 -0.04514 -0.1513 -0.04329 -0.16315 -0.04537 C -0.17526 -0.04745 -0.17591 -0.04699 -0.19153 -0.04792 C -0.19609 -0.04977 -0.20065 -0.05232 -0.20533 -0.05324 C -0.21132 -0.0544 -0.21458 -0.05486 -0.2207 -0.05695 C -0.22239 -0.05764 -0.22408 -0.0588 -0.22578 -0.05972 C -0.22851 -0.06088 -0.22929 -0.06111 -0.23229 -0.06227 C -0.2332 -0.06296 -0.23411 -0.06435 -0.23515 -0.06482 C -0.23684 -0.06551 -0.23867 -0.06551 -0.24036 -0.06597 C -0.24153 -0.06644 -0.2427 -0.0669 -0.24388 -0.06736 C -0.24518 -0.06921 -0.24609 -0.07153 -0.24752 -0.07245 C -0.24987 -0.07407 -0.25846 -0.0757 -0.26145 -0.07639 C -0.26354 -0.07778 -0.26575 -0.07917 -0.26796 -0.08032 L -0.27304 -0.08287 C -0.27408 -0.08333 -0.275 -0.08357 -0.27591 -0.08426 C -0.27721 -0.08495 -0.27838 -0.08611 -0.27955 -0.08681 C -0.28098 -0.0875 -0.28255 -0.0875 -0.28398 -0.08796 C -0.28541 -0.08866 -0.28684 -0.09005 -0.28841 -0.09074 C -0.28984 -0.0912 -0.29127 -0.09144 -0.2927 -0.0919 C -0.29348 -0.09236 -0.29414 -0.09282 -0.29492 -0.09329 C -0.29583 -0.09375 -0.29687 -0.09398 -0.29778 -0.09445 C -0.29908 -0.09537 -0.30013 -0.09653 -0.30143 -0.09722 C -0.3039 -0.09815 -0.3121 -0.09931 -0.3138 -0.09977 C -0.3151 -0.1 -0.31627 -0.10046 -0.31744 -0.10093 C -0.31914 -0.10278 -0.3207 -0.10509 -0.32252 -0.10625 C -0.32447 -0.10718 -0.32643 -0.10695 -0.32838 -0.10741 C -0.32981 -0.10787 -0.33138 -0.1081 -0.33281 -0.1088 C -0.3345 -0.10949 -0.33619 -0.11019 -0.33789 -0.11134 C -0.33932 -0.1125 -0.34062 -0.11458 -0.34218 -0.11528 C -0.3444 -0.1162 -0.34661 -0.1162 -0.34882 -0.11644 C -0.35091 -0.11782 -0.35299 -0.11991 -0.35533 -0.12037 C -0.36354 -0.12222 -0.35924 -0.1213 -0.36848 -0.12292 C -0.36992 -0.12384 -0.37135 -0.125 -0.37278 -0.1257 C -0.375 -0.12639 -0.37721 -0.12639 -0.37929 -0.12685 L -0.38515 -0.12824 C -0.39987 -0.13195 -0.38932 -0.13009 -0.40403 -0.13195 C -0.40651 -0.13287 -0.40898 -0.13333 -0.41132 -0.13472 C -0.4164 -0.1375 -0.41015 -0.13403 -0.41718 -0.13727 C -0.41796 -0.1375 -0.41862 -0.1382 -0.4194 -0.13843 C -0.42174 -0.13912 -0.42421 -0.13935 -0.42669 -0.13982 C -0.42812 -0.14074 -0.42955 -0.14167 -0.43098 -0.14236 C -0.43346 -0.14352 -0.4401 -0.14468 -0.44192 -0.14491 C -0.45195 -0.14653 -0.44921 -0.14236 -0.45208 -0.14745 " pathEditMode="relative" ptsTypes="AAAAAAAAAAAAAAAAAAAAAAAAAAAAAAAAAAAAAAAAAAAAAAAAAAAAA">
                                      <p:cBhvr>
                                        <p:cTn id="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1028 -0.00926 -0.00286 -0.00394 -0.01901 -0.00787 C -0.03932 -0.01273 -0.01666 -0.00857 -0.03567 -0.01181 C -0.04283 -0.01435 -0.04973 -0.01829 -0.0569 -0.01945 C -0.06796 -0.0213 -0.06223 -0.02037 -0.07434 -0.02199 C -0.0957 -0.02824 -0.08645 -0.02639 -0.10195 -0.02847 C -0.12799 -0.03634 -0.09557 -0.02708 -0.11796 -0.03241 C -0.12096 -0.0331 -0.12382 -0.03403 -0.12669 -0.03495 C -0.1289 -0.03588 -0.13112 -0.03704 -0.13333 -0.03773 C -0.13802 -0.03889 -0.14309 -0.03843 -0.14778 -0.04028 C -0.16197 -0.04514 -0.1513 -0.04329 -0.16315 -0.04537 C -0.17526 -0.04745 -0.17591 -0.04699 -0.19153 -0.04792 C -0.19609 -0.04977 -0.20065 -0.05232 -0.20533 -0.05324 C -0.21132 -0.0544 -0.21458 -0.05486 -0.2207 -0.05695 C -0.22239 -0.05764 -0.22408 -0.0588 -0.22578 -0.05972 C -0.22851 -0.06088 -0.22929 -0.06111 -0.23229 -0.06227 C -0.2332 -0.06296 -0.23411 -0.06435 -0.23515 -0.06482 C -0.23684 -0.06551 -0.23867 -0.06551 -0.24036 -0.06597 C -0.24153 -0.06644 -0.2427 -0.0669 -0.24388 -0.06736 C -0.24518 -0.06921 -0.24609 -0.07153 -0.24752 -0.07245 C -0.24987 -0.07407 -0.25846 -0.0757 -0.26145 -0.07639 C -0.26354 -0.07778 -0.26575 -0.07917 -0.26796 -0.08032 L -0.27304 -0.08287 C -0.27408 -0.08333 -0.275 -0.08357 -0.27591 -0.08426 C -0.27721 -0.08495 -0.27838 -0.08611 -0.27955 -0.08681 C -0.28098 -0.0875 -0.28255 -0.0875 -0.28398 -0.08796 C -0.28541 -0.08866 -0.28684 -0.09005 -0.28841 -0.09074 C -0.28984 -0.0912 -0.29127 -0.09144 -0.2927 -0.0919 C -0.29348 -0.09236 -0.29414 -0.09282 -0.29492 -0.09329 C -0.29583 -0.09375 -0.29687 -0.09398 -0.29778 -0.09445 C -0.29908 -0.09537 -0.30013 -0.09653 -0.30143 -0.09722 C -0.3039 -0.09815 -0.3121 -0.09931 -0.3138 -0.09977 C -0.3151 -0.1 -0.31627 -0.10046 -0.31744 -0.10093 C -0.31914 -0.10278 -0.3207 -0.10509 -0.32252 -0.10625 C -0.32447 -0.10718 -0.32643 -0.10695 -0.32838 -0.10741 C -0.32981 -0.10787 -0.33138 -0.1081 -0.33281 -0.1088 C -0.3345 -0.10949 -0.33619 -0.11019 -0.33789 -0.11134 C -0.33932 -0.1125 -0.34062 -0.11458 -0.34218 -0.11528 C -0.3444 -0.1162 -0.34661 -0.1162 -0.34882 -0.11644 C -0.35091 -0.11782 -0.35299 -0.11991 -0.35533 -0.12037 C -0.36354 -0.12222 -0.35924 -0.1213 -0.36848 -0.12292 C -0.36992 -0.12384 -0.37135 -0.125 -0.37278 -0.1257 C -0.375 -0.12639 -0.37721 -0.12639 -0.37929 -0.12685 L -0.38515 -0.12824 C -0.39987 -0.13195 -0.38932 -0.13009 -0.40403 -0.13195 C -0.40651 -0.13287 -0.40898 -0.13333 -0.41132 -0.13472 C -0.4164 -0.1375 -0.41015 -0.13403 -0.41718 -0.13727 C -0.41796 -0.1375 -0.41862 -0.1382 -0.4194 -0.13843 C -0.42174 -0.13912 -0.42421 -0.13935 -0.42669 -0.13982 C -0.42812 -0.14074 -0.42955 -0.14167 -0.43098 -0.14236 C -0.43346 -0.14352 -0.4401 -0.14468 -0.44192 -0.14491 C -0.45195 -0.14653 -0.44921 -0.14236 -0.45208 -0.14745 " pathEditMode="relative" ptsTypes="AAAAAAAAAAAAAAAAAAAAAAAAAAAAAAAAAAAAAAAAAAAAAAAAAAAAA">
                                      <p:cBhvr>
                                        <p:cTn id="4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1028 -0.00926 -0.00286 -0.00394 -0.01901 -0.00787 C -0.03932 -0.01273 -0.01666 -0.00857 -0.03567 -0.01181 C -0.04283 -0.01435 -0.04973 -0.01829 -0.0569 -0.01945 C -0.06796 -0.0213 -0.06223 -0.02037 -0.07434 -0.02199 C -0.0957 -0.02824 -0.08645 -0.02639 -0.10195 -0.02847 C -0.12799 -0.03634 -0.09557 -0.02708 -0.11796 -0.03241 C -0.12096 -0.0331 -0.12382 -0.03403 -0.12669 -0.03495 C -0.1289 -0.03588 -0.13112 -0.03704 -0.13333 -0.03773 C -0.13802 -0.03889 -0.14309 -0.03843 -0.14778 -0.04028 C -0.16197 -0.04514 -0.1513 -0.04329 -0.16315 -0.04537 C -0.17526 -0.04745 -0.17591 -0.04699 -0.19153 -0.04792 C -0.19609 -0.04977 -0.20065 -0.05232 -0.20533 -0.05324 C -0.21132 -0.0544 -0.21458 -0.05486 -0.2207 -0.05695 C -0.22239 -0.05764 -0.22408 -0.0588 -0.22578 -0.05972 C -0.22851 -0.06088 -0.22929 -0.06111 -0.23229 -0.06227 C -0.2332 -0.06296 -0.23411 -0.06435 -0.23515 -0.06482 C -0.23684 -0.06551 -0.23867 -0.06551 -0.24036 -0.06597 C -0.24153 -0.06644 -0.2427 -0.0669 -0.24388 -0.06736 C -0.24518 -0.06921 -0.24609 -0.07153 -0.24752 -0.07245 C -0.24987 -0.07407 -0.25846 -0.0757 -0.26145 -0.07639 C -0.26354 -0.07778 -0.26575 -0.07917 -0.26796 -0.08032 L -0.27304 -0.08287 C -0.27408 -0.08333 -0.275 -0.08357 -0.27591 -0.08426 C -0.27721 -0.08495 -0.27838 -0.08611 -0.27955 -0.08681 C -0.28098 -0.0875 -0.28255 -0.0875 -0.28398 -0.08796 C -0.28541 -0.08866 -0.28684 -0.09005 -0.28841 -0.09074 C -0.28984 -0.0912 -0.29127 -0.09144 -0.2927 -0.0919 C -0.29348 -0.09236 -0.29414 -0.09282 -0.29492 -0.09329 C -0.29583 -0.09375 -0.29687 -0.09398 -0.29778 -0.09445 C -0.29908 -0.09537 -0.30013 -0.09653 -0.30143 -0.09722 C -0.3039 -0.09815 -0.3121 -0.09931 -0.3138 -0.09977 C -0.3151 -0.1 -0.31627 -0.10046 -0.31744 -0.10093 C -0.31914 -0.10278 -0.3207 -0.10509 -0.32252 -0.10625 C -0.32447 -0.10718 -0.32643 -0.10695 -0.32838 -0.10741 C -0.32981 -0.10787 -0.33138 -0.1081 -0.33281 -0.1088 C -0.3345 -0.10949 -0.33619 -0.11019 -0.33789 -0.11134 C -0.33932 -0.1125 -0.34062 -0.11458 -0.34218 -0.11528 C -0.3444 -0.1162 -0.34661 -0.1162 -0.34882 -0.11644 C -0.35091 -0.11782 -0.35299 -0.11991 -0.35533 -0.12037 C -0.36354 -0.12222 -0.35924 -0.1213 -0.36848 -0.12292 C -0.36992 -0.12384 -0.37135 -0.125 -0.37278 -0.1257 C -0.375 -0.12639 -0.37721 -0.12639 -0.37929 -0.12685 L -0.38515 -0.12824 C -0.39987 -0.13195 -0.38932 -0.13009 -0.40403 -0.13195 C -0.40651 -0.13287 -0.40898 -0.13333 -0.41132 -0.13472 C -0.4164 -0.1375 -0.41015 -0.13403 -0.41718 -0.13727 C -0.41796 -0.1375 -0.41862 -0.1382 -0.4194 -0.13843 C -0.42174 -0.13912 -0.42421 -0.13935 -0.42669 -0.13982 C -0.42812 -0.14074 -0.42955 -0.14167 -0.43098 -0.14236 C -0.43346 -0.14352 -0.4401 -0.14468 -0.44192 -0.14491 C -0.45195 -0.14653 -0.44921 -0.14236 -0.45208 -0.14745 " pathEditMode="relative" ptsTypes="AAAAAAAAAAAAAAAAAAAAAAAAAAAAAAAAAAAAAAAAAAAAAAAAAAAA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1028 -0.00926 -0.00286 -0.00394 -0.01901 -0.00787 C -0.03932 -0.01273 -0.01666 -0.00857 -0.03567 -0.01181 C -0.04283 -0.01435 -0.04973 -0.01829 -0.0569 -0.01945 C -0.06796 -0.0213 -0.06223 -0.02037 -0.07434 -0.02199 C -0.0957 -0.02824 -0.08645 -0.02639 -0.10195 -0.02847 C -0.12799 -0.03634 -0.09557 -0.02708 -0.11796 -0.03241 C -0.12096 -0.0331 -0.12382 -0.03403 -0.12669 -0.03495 C -0.1289 -0.03588 -0.13112 -0.03704 -0.13333 -0.03773 C -0.13802 -0.03889 -0.14309 -0.03843 -0.14778 -0.04028 C -0.16197 -0.04514 -0.1513 -0.04329 -0.16315 -0.04537 C -0.17526 -0.04745 -0.17591 -0.04699 -0.19153 -0.04792 C -0.19609 -0.04977 -0.20065 -0.05232 -0.20533 -0.05324 C -0.21132 -0.0544 -0.21458 -0.05486 -0.2207 -0.05695 C -0.22239 -0.05764 -0.22408 -0.0588 -0.22578 -0.05972 C -0.22851 -0.06088 -0.22929 -0.06111 -0.23229 -0.06227 C -0.2332 -0.06296 -0.23411 -0.06435 -0.23515 -0.06482 C -0.23684 -0.06551 -0.23867 -0.06551 -0.24036 -0.06597 C -0.24153 -0.06644 -0.2427 -0.0669 -0.24388 -0.06736 C -0.24518 -0.06921 -0.24609 -0.07153 -0.24752 -0.07245 C -0.24987 -0.07407 -0.25846 -0.0757 -0.26145 -0.07639 C -0.26354 -0.07778 -0.26575 -0.07917 -0.26796 -0.08032 L -0.27304 -0.08287 C -0.27408 -0.08333 -0.275 -0.08357 -0.27591 -0.08426 C -0.27721 -0.08495 -0.27838 -0.08611 -0.27955 -0.08681 C -0.28098 -0.0875 -0.28255 -0.0875 -0.28398 -0.08796 C -0.28541 -0.08866 -0.28684 -0.09005 -0.28841 -0.09074 C -0.28984 -0.0912 -0.29127 -0.09144 -0.2927 -0.0919 C -0.29348 -0.09236 -0.29414 -0.09282 -0.29492 -0.09329 C -0.29583 -0.09375 -0.29687 -0.09398 -0.29778 -0.09445 C -0.29908 -0.09537 -0.30013 -0.09653 -0.30143 -0.09722 C -0.3039 -0.09815 -0.3121 -0.09931 -0.3138 -0.09977 C -0.3151 -0.1 -0.31627 -0.10046 -0.31744 -0.10093 C -0.31914 -0.10278 -0.3207 -0.10509 -0.32252 -0.10625 C -0.32447 -0.10718 -0.32643 -0.10695 -0.32838 -0.10741 C -0.32981 -0.10787 -0.33138 -0.1081 -0.33281 -0.1088 C -0.3345 -0.10949 -0.33619 -0.11019 -0.33789 -0.11134 C -0.33932 -0.1125 -0.34062 -0.11458 -0.34218 -0.11528 C -0.3444 -0.1162 -0.34661 -0.1162 -0.34882 -0.11644 C -0.35091 -0.11782 -0.35299 -0.11991 -0.35533 -0.12037 C -0.36354 -0.12222 -0.35924 -0.1213 -0.36848 -0.12292 C -0.36992 -0.12384 -0.37135 -0.125 -0.37278 -0.1257 C -0.375 -0.12639 -0.37721 -0.12639 -0.37929 -0.12685 L -0.38515 -0.12824 C -0.39987 -0.13195 -0.38932 -0.13009 -0.40403 -0.13195 C -0.40651 -0.13287 -0.40898 -0.13333 -0.41132 -0.13472 C -0.4164 -0.1375 -0.41015 -0.13403 -0.41718 -0.13727 C -0.41796 -0.1375 -0.41862 -0.1382 -0.4194 -0.13843 C -0.42174 -0.13912 -0.42421 -0.13935 -0.42669 -0.13982 C -0.42812 -0.14074 -0.42955 -0.14167 -0.43098 -0.14236 C -0.43346 -0.14352 -0.4401 -0.14468 -0.44192 -0.14491 C -0.45195 -0.14653 -0.44921 -0.14236 -0.45208 -0.14745 " pathEditMode="relative" ptsTypes="AAAAAAAAAAAAAAAAAAAAAAAAAAAAAAAAAAAAAAAAAAAAAAAAAAAAA">
                                      <p:cBhvr>
                                        <p:cTn id="4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5" grpId="0" animBg="1"/>
      <p:bldP spid="43" grpId="0" animBg="1"/>
      <p:bldP spid="66" grpId="0" animBg="1"/>
      <p:bldP spid="67" grpId="0" animBg="1"/>
      <p:bldP spid="73" grpId="0" animBg="1"/>
      <p:bldP spid="75" grpId="0" animBg="1"/>
      <p:bldP spid="76" grpId="0"/>
      <p:bldP spid="78" grpId="0" animBg="1"/>
      <p:bldP spid="79" grpId="0" animBg="1"/>
      <p:bldP spid="8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Shape 1"/>
          <p:cNvSpPr txBox="1"/>
          <p:nvPr/>
        </p:nvSpPr>
        <p:spPr>
          <a:xfrm>
            <a:off x="457200" y="380880"/>
            <a:ext cx="8229240" cy="113940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400" dirty="0">
                <a:solidFill>
                  <a:srgbClr val="0D0D0D"/>
                </a:solidFill>
                <a:latin typeface="Calibri"/>
                <a:ea typeface="宋体"/>
              </a:rPr>
              <a:t>Security Game </a:t>
            </a:r>
            <a:endParaRPr dirty="0"/>
          </a:p>
        </p:txBody>
      </p:sp>
      <p:sp>
        <p:nvSpPr>
          <p:cNvPr id="315" name="Line 2"/>
          <p:cNvSpPr/>
          <p:nvPr/>
        </p:nvSpPr>
        <p:spPr>
          <a:xfrm>
            <a:off x="380880" y="1447560"/>
            <a:ext cx="8229600" cy="0"/>
          </a:xfrm>
          <a:prstGeom prst="line">
            <a:avLst/>
          </a:prstGeom>
          <a:ln w="25560">
            <a:solidFill>
              <a:srgbClr val="404040"/>
            </a:solidFill>
            <a:round/>
          </a:ln>
        </p:spPr>
      </p:sp>
      <p:sp>
        <p:nvSpPr>
          <p:cNvPr id="316" name="CustomShape 3"/>
          <p:cNvSpPr/>
          <p:nvPr/>
        </p:nvSpPr>
        <p:spPr>
          <a:xfrm>
            <a:off x="304920" y="1600200"/>
            <a:ext cx="2361960" cy="516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>
                <a:solidFill>
                  <a:srgbClr val="000000"/>
                </a:solidFill>
                <a:latin typeface="Calibri"/>
              </a:rPr>
              <a:t>Real</a:t>
            </a:r>
            <a:r>
              <a:rPr lang="en-US" sz="280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1">
                <a:solidFill>
                  <a:srgbClr val="000000"/>
                </a:solidFill>
                <a:latin typeface="Calibri"/>
              </a:rPr>
              <a:t>Scheme</a:t>
            </a:r>
            <a:endParaRPr/>
          </a:p>
        </p:txBody>
      </p:sp>
      <p:sp>
        <p:nvSpPr>
          <p:cNvPr id="317" name="CustomShape 4"/>
          <p:cNvSpPr/>
          <p:nvPr/>
        </p:nvSpPr>
        <p:spPr>
          <a:xfrm>
            <a:off x="6781680" y="1600200"/>
            <a:ext cx="1904760" cy="516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>
                <a:solidFill>
                  <a:srgbClr val="000000"/>
                </a:solidFill>
                <a:latin typeface="Calibri"/>
              </a:rPr>
              <a:t>Simulator</a:t>
            </a:r>
            <a:endParaRPr/>
          </a:p>
        </p:txBody>
      </p:sp>
      <p:sp>
        <p:nvSpPr>
          <p:cNvPr id="318" name="Line 5"/>
          <p:cNvSpPr/>
          <p:nvPr/>
        </p:nvSpPr>
        <p:spPr>
          <a:xfrm>
            <a:off x="4572000" y="1904760"/>
            <a:ext cx="0" cy="449604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</p:sp>
      <p:pic>
        <p:nvPicPr>
          <p:cNvPr id="319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-152280" y="3429000"/>
            <a:ext cx="1664640" cy="1752120"/>
          </a:xfrm>
          <a:prstGeom prst="rect">
            <a:avLst/>
          </a:prstGeom>
          <a:ln>
            <a:noFill/>
          </a:ln>
        </p:spPr>
      </p:pic>
      <p:pic>
        <p:nvPicPr>
          <p:cNvPr id="320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4112280" y="3581280"/>
            <a:ext cx="973080" cy="990360"/>
          </a:xfrm>
          <a:prstGeom prst="rect">
            <a:avLst/>
          </a:prstGeom>
          <a:ln w="9360">
            <a:noFill/>
          </a:ln>
        </p:spPr>
      </p:pic>
      <p:pic>
        <p:nvPicPr>
          <p:cNvPr id="321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4191120" y="3124080"/>
            <a:ext cx="788760" cy="788760"/>
          </a:xfrm>
          <a:prstGeom prst="rect">
            <a:avLst/>
          </a:prstGeom>
          <a:ln>
            <a:noFill/>
          </a:ln>
        </p:spPr>
      </p:pic>
      <p:sp>
        <p:nvSpPr>
          <p:cNvPr id="322" name="CustomShape 6"/>
          <p:cNvSpPr/>
          <p:nvPr/>
        </p:nvSpPr>
        <p:spPr>
          <a:xfrm flipH="1">
            <a:off x="1523160" y="2971800"/>
            <a:ext cx="2361960" cy="360"/>
          </a:xfrm>
          <a:prstGeom prst="straightConnector1">
            <a:avLst/>
          </a:prstGeom>
          <a:noFill/>
          <a:ln w="38160">
            <a:solidFill>
              <a:srgbClr val="254061"/>
            </a:solidFill>
            <a:round/>
            <a:tailEnd type="arrow" w="med" len="med"/>
          </a:ln>
        </p:spPr>
      </p:sp>
      <p:sp>
        <p:nvSpPr>
          <p:cNvPr id="323" name="CustomShape 7"/>
          <p:cNvSpPr/>
          <p:nvPr/>
        </p:nvSpPr>
        <p:spPr>
          <a:xfrm>
            <a:off x="1600200" y="3581280"/>
            <a:ext cx="2361960" cy="360"/>
          </a:xfrm>
          <a:prstGeom prst="straightConnector1">
            <a:avLst/>
          </a:prstGeom>
          <a:noFill/>
          <a:ln w="38160">
            <a:solidFill>
              <a:srgbClr val="254061"/>
            </a:solidFill>
            <a:round/>
            <a:tailEnd type="arrow" w="med" len="med"/>
          </a:ln>
        </p:spPr>
      </p:sp>
      <p:sp>
        <p:nvSpPr>
          <p:cNvPr id="324" name="CustomShape 8"/>
          <p:cNvSpPr/>
          <p:nvPr/>
        </p:nvSpPr>
        <p:spPr>
          <a:xfrm flipH="1">
            <a:off x="1523160" y="4343400"/>
            <a:ext cx="2361960" cy="360"/>
          </a:xfrm>
          <a:prstGeom prst="straightConnector1">
            <a:avLst/>
          </a:prstGeom>
          <a:noFill/>
          <a:ln w="38160">
            <a:solidFill>
              <a:srgbClr val="254061"/>
            </a:solidFill>
            <a:round/>
            <a:tailEnd type="arrow" w="med" len="med"/>
          </a:ln>
        </p:spPr>
      </p:sp>
      <p:sp>
        <p:nvSpPr>
          <p:cNvPr id="325" name="CustomShape 9"/>
          <p:cNvSpPr/>
          <p:nvPr/>
        </p:nvSpPr>
        <p:spPr>
          <a:xfrm>
            <a:off x="1547664" y="4941168"/>
            <a:ext cx="2361960" cy="360"/>
          </a:xfrm>
          <a:prstGeom prst="straightConnector1">
            <a:avLst/>
          </a:prstGeom>
          <a:noFill/>
          <a:ln w="38160">
            <a:solidFill>
              <a:srgbClr val="254061"/>
            </a:solidFill>
            <a:round/>
            <a:tailEnd type="arrow" w="med" len="med"/>
          </a:ln>
        </p:spPr>
      </p:sp>
      <p:sp>
        <p:nvSpPr>
          <p:cNvPr id="326" name="CustomShape 10"/>
          <p:cNvSpPr/>
          <p:nvPr/>
        </p:nvSpPr>
        <p:spPr>
          <a:xfrm flipH="1">
            <a:off x="5409360" y="3581280"/>
            <a:ext cx="2361960" cy="360"/>
          </a:xfrm>
          <a:prstGeom prst="straightConnector1">
            <a:avLst/>
          </a:prstGeom>
          <a:noFill/>
          <a:ln w="38160">
            <a:solidFill>
              <a:srgbClr val="254061"/>
            </a:solidFill>
            <a:round/>
            <a:tailEnd type="arrow" w="med" len="med"/>
          </a:ln>
        </p:spPr>
      </p:sp>
      <p:sp>
        <p:nvSpPr>
          <p:cNvPr id="327" name="CustomShape 11"/>
          <p:cNvSpPr/>
          <p:nvPr/>
        </p:nvSpPr>
        <p:spPr>
          <a:xfrm>
            <a:off x="5486400" y="2971800"/>
            <a:ext cx="2361960" cy="360"/>
          </a:xfrm>
          <a:prstGeom prst="straightConnector1">
            <a:avLst/>
          </a:prstGeom>
          <a:noFill/>
          <a:ln w="38160">
            <a:solidFill>
              <a:srgbClr val="254061"/>
            </a:solidFill>
            <a:round/>
            <a:tailEnd type="arrow" w="med" len="med"/>
          </a:ln>
        </p:spPr>
      </p:sp>
      <p:sp>
        <p:nvSpPr>
          <p:cNvPr id="328" name="CustomShape 12"/>
          <p:cNvSpPr/>
          <p:nvPr/>
        </p:nvSpPr>
        <p:spPr>
          <a:xfrm flipH="1">
            <a:off x="5409360" y="4952880"/>
            <a:ext cx="2361960" cy="360"/>
          </a:xfrm>
          <a:prstGeom prst="straightConnector1">
            <a:avLst/>
          </a:prstGeom>
          <a:noFill/>
          <a:ln w="38160">
            <a:solidFill>
              <a:srgbClr val="254061"/>
            </a:solidFill>
            <a:round/>
            <a:tailEnd type="arrow" w="med" len="med"/>
          </a:ln>
        </p:spPr>
      </p:sp>
      <p:sp>
        <p:nvSpPr>
          <p:cNvPr id="329" name="CustomShape 13"/>
          <p:cNvSpPr/>
          <p:nvPr/>
        </p:nvSpPr>
        <p:spPr>
          <a:xfrm>
            <a:off x="5486400" y="4343400"/>
            <a:ext cx="2361960" cy="360"/>
          </a:xfrm>
          <a:prstGeom prst="straightConnector1">
            <a:avLst/>
          </a:prstGeom>
          <a:noFill/>
          <a:ln w="38160">
            <a:solidFill>
              <a:srgbClr val="254061"/>
            </a:solidFill>
            <a:round/>
            <a:tailEnd type="arrow" w="med" len="med"/>
          </a:ln>
        </p:spPr>
      </p:sp>
      <p:sp>
        <p:nvSpPr>
          <p:cNvPr id="330" name="CustomShape 14"/>
          <p:cNvSpPr/>
          <p:nvPr/>
        </p:nvSpPr>
        <p:spPr>
          <a:xfrm flipH="1">
            <a:off x="1523160" y="5638680"/>
            <a:ext cx="2361960" cy="360"/>
          </a:xfrm>
          <a:prstGeom prst="straightConnector1">
            <a:avLst/>
          </a:prstGeom>
          <a:noFill/>
          <a:ln w="38160">
            <a:solidFill>
              <a:srgbClr val="254061"/>
            </a:solidFill>
            <a:round/>
            <a:tailEnd type="arrow" w="med" len="med"/>
          </a:ln>
        </p:spPr>
      </p:sp>
      <p:sp>
        <p:nvSpPr>
          <p:cNvPr id="331" name="CustomShape 15"/>
          <p:cNvSpPr/>
          <p:nvPr/>
        </p:nvSpPr>
        <p:spPr>
          <a:xfrm>
            <a:off x="1600200" y="6248520"/>
            <a:ext cx="2361960" cy="360"/>
          </a:xfrm>
          <a:prstGeom prst="straightConnector1">
            <a:avLst/>
          </a:prstGeom>
          <a:noFill/>
          <a:ln w="38160">
            <a:solidFill>
              <a:srgbClr val="254061"/>
            </a:solidFill>
            <a:round/>
            <a:tailEnd type="arrow" w="med" len="med"/>
          </a:ln>
        </p:spPr>
      </p:sp>
      <p:sp>
        <p:nvSpPr>
          <p:cNvPr id="332" name="CustomShape 16"/>
          <p:cNvSpPr/>
          <p:nvPr/>
        </p:nvSpPr>
        <p:spPr>
          <a:xfrm flipH="1">
            <a:off x="5409360" y="6324480"/>
            <a:ext cx="2361960" cy="360"/>
          </a:xfrm>
          <a:prstGeom prst="straightConnector1">
            <a:avLst/>
          </a:prstGeom>
          <a:noFill/>
          <a:ln w="38160">
            <a:solidFill>
              <a:srgbClr val="254061"/>
            </a:solidFill>
            <a:round/>
            <a:tailEnd type="arrow" w="med" len="med"/>
          </a:ln>
        </p:spPr>
      </p:sp>
      <p:sp>
        <p:nvSpPr>
          <p:cNvPr id="333" name="CustomShape 17"/>
          <p:cNvSpPr/>
          <p:nvPr/>
        </p:nvSpPr>
        <p:spPr>
          <a:xfrm>
            <a:off x="5486400" y="5715000"/>
            <a:ext cx="2361960" cy="360"/>
          </a:xfrm>
          <a:prstGeom prst="straightConnector1">
            <a:avLst/>
          </a:prstGeom>
          <a:noFill/>
          <a:ln w="38160">
            <a:solidFill>
              <a:srgbClr val="254061"/>
            </a:solidFill>
            <a:round/>
            <a:tailEnd type="arrow" w="med" len="med"/>
          </a:ln>
        </p:spPr>
      </p:sp>
      <p:sp>
        <p:nvSpPr>
          <p:cNvPr id="336" name="CustomShape 20"/>
          <p:cNvSpPr/>
          <p:nvPr/>
        </p:nvSpPr>
        <p:spPr>
          <a:xfrm>
            <a:off x="1224740" y="3123749"/>
            <a:ext cx="62928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 err="1">
                <a:solidFill>
                  <a:srgbClr val="000000"/>
                </a:solidFill>
                <a:latin typeface="Calibri"/>
              </a:rPr>
              <a:t>Enc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(</a:t>
            </a:r>
            <a:endParaRPr dirty="0"/>
          </a:p>
        </p:txBody>
      </p:sp>
      <p:sp>
        <p:nvSpPr>
          <p:cNvPr id="337" name="CustomShape 21"/>
          <p:cNvSpPr/>
          <p:nvPr/>
        </p:nvSpPr>
        <p:spPr>
          <a:xfrm>
            <a:off x="2536982" y="3125375"/>
            <a:ext cx="96732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Calibri"/>
              </a:rPr>
              <a:t>) +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Enc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(  </a:t>
            </a:r>
            <a:endParaRPr dirty="0"/>
          </a:p>
        </p:txBody>
      </p:sp>
      <p:sp>
        <p:nvSpPr>
          <p:cNvPr id="338" name="CustomShape 22"/>
          <p:cNvSpPr/>
          <p:nvPr/>
        </p:nvSpPr>
        <p:spPr>
          <a:xfrm>
            <a:off x="3370970" y="3135960"/>
            <a:ext cx="380520" cy="304560"/>
          </a:xfrm>
          <a:prstGeom prst="triangle">
            <a:avLst>
              <a:gd name="adj" fmla="val 50000"/>
            </a:avLst>
          </a:prstGeom>
          <a:solidFill>
            <a:srgbClr val="4F81BD"/>
          </a:solidFill>
          <a:ln w="38160">
            <a:solidFill>
              <a:srgbClr val="FFFFFF"/>
            </a:solidFill>
            <a:round/>
          </a:ln>
        </p:spPr>
      </p:sp>
      <p:sp>
        <p:nvSpPr>
          <p:cNvPr id="339" name="CustomShape 23"/>
          <p:cNvSpPr/>
          <p:nvPr/>
        </p:nvSpPr>
        <p:spPr>
          <a:xfrm>
            <a:off x="3763800" y="3120341"/>
            <a:ext cx="24984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Calibri"/>
              </a:rPr>
              <a:t>)</a:t>
            </a:r>
            <a:endParaRPr dirty="0"/>
          </a:p>
        </p:txBody>
      </p:sp>
      <p:sp>
        <p:nvSpPr>
          <p:cNvPr id="340" name="CustomShape 24"/>
          <p:cNvSpPr/>
          <p:nvPr/>
        </p:nvSpPr>
        <p:spPr>
          <a:xfrm>
            <a:off x="2365200" y="3974040"/>
            <a:ext cx="46008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Calibri"/>
              </a:rPr>
              <a:t>w1</a:t>
            </a:r>
            <a:endParaRPr dirty="0"/>
          </a:p>
        </p:txBody>
      </p:sp>
      <p:sp>
        <p:nvSpPr>
          <p:cNvPr id="341" name="CustomShape 25"/>
          <p:cNvSpPr/>
          <p:nvPr/>
        </p:nvSpPr>
        <p:spPr>
          <a:xfrm>
            <a:off x="2322024" y="4571808"/>
            <a:ext cx="82116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Calibri"/>
              </a:rPr>
              <a:t>token1</a:t>
            </a:r>
            <a:endParaRPr dirty="0"/>
          </a:p>
        </p:txBody>
      </p:sp>
      <p:sp>
        <p:nvSpPr>
          <p:cNvPr id="342" name="CustomShape 26"/>
          <p:cNvSpPr/>
          <p:nvPr/>
        </p:nvSpPr>
        <p:spPr>
          <a:xfrm>
            <a:off x="2594880" y="4964760"/>
            <a:ext cx="33948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Calibri"/>
              </a:rPr>
              <a:t>…</a:t>
            </a:r>
            <a:endParaRPr dirty="0"/>
          </a:p>
        </p:txBody>
      </p:sp>
      <p:sp>
        <p:nvSpPr>
          <p:cNvPr id="343" name="CustomShape 27"/>
          <p:cNvSpPr/>
          <p:nvPr/>
        </p:nvSpPr>
        <p:spPr>
          <a:xfrm>
            <a:off x="2365200" y="5269320"/>
            <a:ext cx="49212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wN</a:t>
            </a:r>
            <a:endParaRPr/>
          </a:p>
        </p:txBody>
      </p:sp>
      <p:sp>
        <p:nvSpPr>
          <p:cNvPr id="344" name="CustomShape 28"/>
          <p:cNvSpPr/>
          <p:nvPr/>
        </p:nvSpPr>
        <p:spPr>
          <a:xfrm>
            <a:off x="2376360" y="5879160"/>
            <a:ext cx="85320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tokenN</a:t>
            </a:r>
            <a:endParaRPr/>
          </a:p>
        </p:txBody>
      </p:sp>
      <p:sp>
        <p:nvSpPr>
          <p:cNvPr id="345" name="CustomShape 29"/>
          <p:cNvSpPr/>
          <p:nvPr/>
        </p:nvSpPr>
        <p:spPr>
          <a:xfrm>
            <a:off x="5416920" y="2372400"/>
            <a:ext cx="630360" cy="5169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L1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(</a:t>
            </a:r>
            <a:endParaRPr dirty="0"/>
          </a:p>
        </p:txBody>
      </p:sp>
      <p:sp>
        <p:nvSpPr>
          <p:cNvPr id="347" name="CustomShape 31"/>
          <p:cNvSpPr/>
          <p:nvPr/>
        </p:nvSpPr>
        <p:spPr>
          <a:xfrm>
            <a:off x="6701510" y="2523028"/>
            <a:ext cx="24984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Calibri"/>
              </a:rPr>
              <a:t>)</a:t>
            </a:r>
            <a:endParaRPr dirty="0"/>
          </a:p>
        </p:txBody>
      </p:sp>
      <p:sp>
        <p:nvSpPr>
          <p:cNvPr id="348" name="CustomShape 32"/>
          <p:cNvSpPr/>
          <p:nvPr/>
        </p:nvSpPr>
        <p:spPr>
          <a:xfrm>
            <a:off x="5513040" y="3124080"/>
            <a:ext cx="223704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Calibri"/>
              </a:rPr>
              <a:t>&amp;^*@h@&amp;*^H4&amp;*24</a:t>
            </a:r>
            <a:endParaRPr dirty="0"/>
          </a:p>
        </p:txBody>
      </p:sp>
      <p:sp>
        <p:nvSpPr>
          <p:cNvPr id="349" name="CustomShape 33"/>
          <p:cNvSpPr/>
          <p:nvPr/>
        </p:nvSpPr>
        <p:spPr>
          <a:xfrm>
            <a:off x="5316840" y="3809880"/>
            <a:ext cx="1931040" cy="5169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Calibri"/>
              </a:rPr>
              <a:t>       w1 | 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L2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( w1 ) </a:t>
            </a:r>
            <a:endParaRPr dirty="0"/>
          </a:p>
        </p:txBody>
      </p:sp>
      <p:sp>
        <p:nvSpPr>
          <p:cNvPr id="350" name="CustomShape 34"/>
          <p:cNvSpPr/>
          <p:nvPr/>
        </p:nvSpPr>
        <p:spPr>
          <a:xfrm>
            <a:off x="5810400" y="4572000"/>
            <a:ext cx="148572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Calibri"/>
              </a:rPr>
              <a:t>^&amp;*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daUY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@#*</a:t>
            </a:r>
            <a:endParaRPr dirty="0"/>
          </a:p>
        </p:txBody>
      </p:sp>
      <p:sp>
        <p:nvSpPr>
          <p:cNvPr id="351" name="CustomShape 35"/>
          <p:cNvSpPr/>
          <p:nvPr/>
        </p:nvSpPr>
        <p:spPr>
          <a:xfrm>
            <a:off x="6404760" y="4964760"/>
            <a:ext cx="33948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…</a:t>
            </a:r>
            <a:endParaRPr/>
          </a:p>
        </p:txBody>
      </p:sp>
      <p:sp>
        <p:nvSpPr>
          <p:cNvPr id="352" name="CustomShape 36"/>
          <p:cNvSpPr/>
          <p:nvPr/>
        </p:nvSpPr>
        <p:spPr>
          <a:xfrm>
            <a:off x="5344560" y="5191920"/>
            <a:ext cx="1892520" cy="5169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      wN | </a:t>
            </a:r>
            <a:r>
              <a:rPr lang="en-US" sz="2800">
                <a:solidFill>
                  <a:srgbClr val="000000"/>
                </a:solidFill>
                <a:latin typeface="Calibri"/>
              </a:rPr>
              <a:t>L2</a:t>
            </a:r>
            <a:r>
              <a:rPr lang="en-US">
                <a:solidFill>
                  <a:srgbClr val="000000"/>
                </a:solidFill>
                <a:latin typeface="Calibri"/>
              </a:rPr>
              <a:t>( wN) </a:t>
            </a:r>
            <a:endParaRPr/>
          </a:p>
        </p:txBody>
      </p:sp>
      <p:sp>
        <p:nvSpPr>
          <p:cNvPr id="353" name="CustomShape 37"/>
          <p:cNvSpPr/>
          <p:nvPr/>
        </p:nvSpPr>
        <p:spPr>
          <a:xfrm>
            <a:off x="5812560" y="5955120"/>
            <a:ext cx="143532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&amp;k*&amp;()#&amp;*@</a:t>
            </a:r>
            <a:endParaRPr/>
          </a:p>
        </p:txBody>
      </p:sp>
      <p:pic>
        <p:nvPicPr>
          <p:cNvPr id="354" name="Picture 5"/>
          <p:cNvPicPr/>
          <p:nvPr/>
        </p:nvPicPr>
        <p:blipFill>
          <a:blip r:embed="rId6"/>
          <a:stretch>
            <a:fillRect/>
          </a:stretch>
        </p:blipFill>
        <p:spPr>
          <a:xfrm>
            <a:off x="7848720" y="3657600"/>
            <a:ext cx="1447560" cy="1447560"/>
          </a:xfrm>
          <a:prstGeom prst="rect">
            <a:avLst/>
          </a:prstGeom>
          <a:ln w="9360">
            <a:noFill/>
          </a:ln>
        </p:spPr>
      </p:pic>
      <p:sp>
        <p:nvSpPr>
          <p:cNvPr id="355" name="CustomShape 38"/>
          <p:cNvSpPr/>
          <p:nvPr/>
        </p:nvSpPr>
        <p:spPr>
          <a:xfrm>
            <a:off x="3809880" y="4495680"/>
            <a:ext cx="1599840" cy="45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b="1">
                <a:solidFill>
                  <a:srgbClr val="000000"/>
                </a:solidFill>
                <a:latin typeface="Calibri"/>
              </a:rPr>
              <a:t>Adversary</a:t>
            </a:r>
            <a:endParaRPr/>
          </a:p>
        </p:txBody>
      </p:sp>
      <p:grpSp>
        <p:nvGrpSpPr>
          <p:cNvPr id="53" name="Group 52"/>
          <p:cNvGrpSpPr/>
          <p:nvPr/>
        </p:nvGrpSpPr>
        <p:grpSpPr>
          <a:xfrm>
            <a:off x="1884989" y="2987627"/>
            <a:ext cx="644282" cy="571017"/>
            <a:chOff x="4417316" y="2853027"/>
            <a:chExt cx="644282" cy="571017"/>
          </a:xfrm>
        </p:grpSpPr>
        <p:pic>
          <p:nvPicPr>
            <p:cNvPr id="54" name="Picture 2" descr="http://fixyoursoftware.com/wp-content/uploads/2015/01/zz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7316" y="2853027"/>
              <a:ext cx="437663" cy="437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54" descr="http://fixyoursoftware.com/wp-content/uploads/2015/01/zz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7969" y="2926293"/>
              <a:ext cx="437663" cy="437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http://fixyoursoftware.com/wp-content/uploads/2015/01/zz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3935" y="2986381"/>
              <a:ext cx="437663" cy="437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56"/>
          <p:cNvGrpSpPr/>
          <p:nvPr/>
        </p:nvGrpSpPr>
        <p:grpSpPr>
          <a:xfrm>
            <a:off x="2376360" y="2318343"/>
            <a:ext cx="644282" cy="571017"/>
            <a:chOff x="4417316" y="2853027"/>
            <a:chExt cx="644282" cy="571017"/>
          </a:xfrm>
        </p:grpSpPr>
        <p:pic>
          <p:nvPicPr>
            <p:cNvPr id="58" name="Picture 2" descr="http://fixyoursoftware.com/wp-content/uploads/2015/01/zz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7316" y="2853027"/>
              <a:ext cx="437663" cy="437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58" descr="http://fixyoursoftware.com/wp-content/uploads/2015/01/zz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7969" y="2926293"/>
              <a:ext cx="437663" cy="437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http://fixyoursoftware.com/wp-content/uploads/2015/01/zz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3935" y="2986381"/>
              <a:ext cx="437663" cy="437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" name="Group 60"/>
          <p:cNvGrpSpPr/>
          <p:nvPr/>
        </p:nvGrpSpPr>
        <p:grpSpPr>
          <a:xfrm>
            <a:off x="6056494" y="2377463"/>
            <a:ext cx="644282" cy="571017"/>
            <a:chOff x="4417316" y="2853027"/>
            <a:chExt cx="644282" cy="571017"/>
          </a:xfrm>
        </p:grpSpPr>
        <p:pic>
          <p:nvPicPr>
            <p:cNvPr id="62" name="Picture 2" descr="http://fixyoursoftware.com/wp-content/uploads/2015/01/zz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7316" y="2853027"/>
              <a:ext cx="437663" cy="437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62" descr="http://fixyoursoftware.com/wp-content/uploads/2015/01/zz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7969" y="2926293"/>
              <a:ext cx="437663" cy="437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http://fixyoursoftware.com/wp-content/uploads/2015/01/zz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3935" y="2986381"/>
              <a:ext cx="437663" cy="437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620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/>
      <p:bldP spid="337" grpId="0"/>
      <p:bldP spid="339" grpId="0"/>
      <p:bldP spid="340" grpId="0"/>
      <p:bldP spid="341" grpId="0"/>
      <p:bldP spid="342" grpId="0"/>
      <p:bldP spid="343" grpId="0"/>
      <p:bldP spid="344" grpId="0"/>
      <p:bldP spid="345" grpId="0"/>
      <p:bldP spid="347" grpId="0"/>
      <p:bldP spid="348" grpId="0"/>
      <p:bldP spid="349" grpId="0"/>
      <p:bldP spid="350" grpId="0"/>
      <p:bldP spid="351" grpId="0"/>
      <p:bldP spid="352" grpId="0"/>
      <p:bldP spid="3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00324" y="468586"/>
            <a:ext cx="8229600" cy="11398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zh-CN" sz="3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Trivial Solution 1 - Quadratic Approach</a:t>
            </a:r>
            <a:r>
              <a:rPr lang="en-US" altLang="zh-CN" sz="3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/>
            </a:r>
            <a:br>
              <a:rPr lang="en-US" altLang="zh-CN" sz="3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</a:br>
            <a:endParaRPr lang="en-US" altLang="zh-CN" sz="1300" dirty="0" smtClean="0">
              <a:solidFill>
                <a:schemeClr val="tx1">
                  <a:lumMod val="95000"/>
                  <a:lumOff val="5000"/>
                </a:schemeClr>
              </a:solidFill>
              <a:ea typeface="宋体" pitchFamily="2" charset="-122"/>
            </a:endParaRPr>
          </a:p>
        </p:txBody>
      </p:sp>
      <p:cxnSp>
        <p:nvCxnSpPr>
          <p:cNvPr id="7" name="6 - Ευθεία γραμμή σύνδεσης"/>
          <p:cNvCxnSpPr/>
          <p:nvPr/>
        </p:nvCxnSpPr>
        <p:spPr bwMode="auto">
          <a:xfrm>
            <a:off x="381000" y="1447800"/>
            <a:ext cx="82296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5247808" y="2688215"/>
            <a:ext cx="2220933" cy="1572418"/>
            <a:chOff x="1175754" y="2499243"/>
            <a:chExt cx="3495383" cy="2071207"/>
          </a:xfrm>
        </p:grpSpPr>
        <p:sp>
          <p:nvSpPr>
            <p:cNvPr id="41" name="Rectangle 40"/>
            <p:cNvSpPr/>
            <p:nvPr/>
          </p:nvSpPr>
          <p:spPr>
            <a:xfrm>
              <a:off x="1501329" y="2587223"/>
              <a:ext cx="510125" cy="4705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1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501329" y="3303121"/>
              <a:ext cx="510125" cy="4705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501329" y="4036094"/>
              <a:ext cx="510125" cy="4705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284538" y="2587223"/>
              <a:ext cx="510125" cy="4705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F1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792794" y="2587223"/>
              <a:ext cx="510125" cy="4705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0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311220" y="2587223"/>
              <a:ext cx="510125" cy="4705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0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284538" y="3303121"/>
              <a:ext cx="510125" cy="4705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0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792794" y="3303121"/>
              <a:ext cx="510125" cy="4705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F6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311220" y="3303121"/>
              <a:ext cx="510125" cy="4705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F4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829646" y="3303121"/>
              <a:ext cx="510125" cy="4705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0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284538" y="4035075"/>
              <a:ext cx="510125" cy="4705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F5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792794" y="4035075"/>
              <a:ext cx="510125" cy="4705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000" b="1" dirty="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69" name="Straight Arrow Connector 68"/>
            <p:cNvCxnSpPr>
              <a:stCxn id="41" idx="3"/>
              <a:endCxn id="44" idx="1"/>
            </p:cNvCxnSpPr>
            <p:nvPr/>
          </p:nvCxnSpPr>
          <p:spPr>
            <a:xfrm>
              <a:off x="2011454" y="2822481"/>
              <a:ext cx="27308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2011454" y="3550450"/>
              <a:ext cx="27308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2011454" y="4287297"/>
              <a:ext cx="27308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2" name="Rectangle 81"/>
            <p:cNvSpPr/>
            <p:nvPr/>
          </p:nvSpPr>
          <p:spPr>
            <a:xfrm>
              <a:off x="2167155" y="2499243"/>
              <a:ext cx="2005262" cy="628722"/>
            </a:xfrm>
            <a:prstGeom prst="rect">
              <a:avLst/>
            </a:prstGeom>
            <a:solidFill>
              <a:srgbClr val="FF0000">
                <a:alpha val="48000"/>
              </a:srgb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/>
            </a:p>
          </p:txBody>
        </p:sp>
        <p:pic>
          <p:nvPicPr>
            <p:cNvPr id="83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0414" y="2551712"/>
              <a:ext cx="211804" cy="211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Rectangle 83"/>
            <p:cNvSpPr/>
            <p:nvPr/>
          </p:nvSpPr>
          <p:spPr>
            <a:xfrm>
              <a:off x="1175754" y="2499243"/>
              <a:ext cx="869720" cy="628722"/>
            </a:xfrm>
            <a:prstGeom prst="rect">
              <a:avLst/>
            </a:prstGeom>
            <a:solidFill>
              <a:srgbClr val="FF0000">
                <a:alpha val="48000"/>
              </a:srgb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/>
            </a:p>
          </p:txBody>
        </p:sp>
        <p:pic>
          <p:nvPicPr>
            <p:cNvPr id="85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465" y="2551712"/>
              <a:ext cx="211804" cy="211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" name="Rectangle 85"/>
            <p:cNvSpPr/>
            <p:nvPr/>
          </p:nvSpPr>
          <p:spPr>
            <a:xfrm>
              <a:off x="2167155" y="3236089"/>
              <a:ext cx="2503982" cy="628722"/>
            </a:xfrm>
            <a:prstGeom prst="rect">
              <a:avLst/>
            </a:prstGeom>
            <a:solidFill>
              <a:srgbClr val="FFC000">
                <a:alpha val="48000"/>
              </a:srgb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/>
            </a:p>
          </p:txBody>
        </p:sp>
        <p:pic>
          <p:nvPicPr>
            <p:cNvPr id="87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460" y="3286094"/>
              <a:ext cx="211804" cy="211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Rectangle 87"/>
            <p:cNvSpPr/>
            <p:nvPr/>
          </p:nvSpPr>
          <p:spPr>
            <a:xfrm>
              <a:off x="1175754" y="3218054"/>
              <a:ext cx="869720" cy="628722"/>
            </a:xfrm>
            <a:prstGeom prst="rect">
              <a:avLst/>
            </a:prstGeom>
            <a:solidFill>
              <a:srgbClr val="FFC000">
                <a:alpha val="48000"/>
              </a:srgb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/>
            </a:p>
          </p:txBody>
        </p:sp>
        <p:pic>
          <p:nvPicPr>
            <p:cNvPr id="89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654" y="3218054"/>
              <a:ext cx="211804" cy="211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" name="Rectangle 91"/>
            <p:cNvSpPr/>
            <p:nvPr/>
          </p:nvSpPr>
          <p:spPr>
            <a:xfrm>
              <a:off x="1175754" y="3941728"/>
              <a:ext cx="869720" cy="628722"/>
            </a:xfrm>
            <a:prstGeom prst="rect">
              <a:avLst/>
            </a:prstGeom>
            <a:solidFill>
              <a:srgbClr val="00B050">
                <a:alpha val="48000"/>
              </a:srgb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/>
            </a:p>
          </p:txBody>
        </p:sp>
        <p:pic>
          <p:nvPicPr>
            <p:cNvPr id="93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654" y="3971198"/>
              <a:ext cx="211804" cy="211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7" name="Rectangle 116"/>
            <p:cNvSpPr/>
            <p:nvPr/>
          </p:nvSpPr>
          <p:spPr>
            <a:xfrm>
              <a:off x="2167155" y="3941728"/>
              <a:ext cx="1473985" cy="628722"/>
            </a:xfrm>
            <a:prstGeom prst="rect">
              <a:avLst/>
            </a:prstGeom>
            <a:solidFill>
              <a:srgbClr val="00B050">
                <a:alpha val="48000"/>
              </a:srgb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/>
            </a:p>
          </p:txBody>
        </p:sp>
        <p:pic>
          <p:nvPicPr>
            <p:cNvPr id="91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3909" y="3980313"/>
              <a:ext cx="211804" cy="211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5247808" y="4337623"/>
            <a:ext cx="3179716" cy="477313"/>
            <a:chOff x="1175754" y="4671862"/>
            <a:chExt cx="5004348" cy="628722"/>
          </a:xfrm>
        </p:grpSpPr>
        <p:sp>
          <p:nvSpPr>
            <p:cNvPr id="94" name="Rectangle 93"/>
            <p:cNvSpPr/>
            <p:nvPr/>
          </p:nvSpPr>
          <p:spPr>
            <a:xfrm>
              <a:off x="1457450" y="4759842"/>
              <a:ext cx="550996" cy="4705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1-2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281529" y="4759842"/>
              <a:ext cx="510125" cy="4705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F1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2789785" y="4759842"/>
              <a:ext cx="510125" cy="4705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0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3308211" y="4759842"/>
              <a:ext cx="510125" cy="4705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000" b="1" dirty="0">
                  <a:solidFill>
                    <a:schemeClr val="tx1"/>
                  </a:solidFill>
                </a:rPr>
                <a:t>2</a:t>
              </a:r>
            </a:p>
          </p:txBody>
        </p:sp>
        <p:cxnSp>
          <p:nvCxnSpPr>
            <p:cNvPr id="106" name="Straight Arrow Connector 105"/>
            <p:cNvCxnSpPr>
              <a:stCxn id="94" idx="3"/>
              <a:endCxn id="97" idx="1"/>
            </p:cNvCxnSpPr>
            <p:nvPr/>
          </p:nvCxnSpPr>
          <p:spPr>
            <a:xfrm>
              <a:off x="2008446" y="4995100"/>
              <a:ext cx="27308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1" name="Rectangle 110"/>
            <p:cNvSpPr/>
            <p:nvPr/>
          </p:nvSpPr>
          <p:spPr>
            <a:xfrm>
              <a:off x="1175754" y="4671862"/>
              <a:ext cx="869720" cy="628722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/>
            </a:p>
          </p:txBody>
        </p:sp>
        <p:pic>
          <p:nvPicPr>
            <p:cNvPr id="112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2456" y="4724331"/>
              <a:ext cx="211804" cy="211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" name="Rectangle 120"/>
            <p:cNvSpPr/>
            <p:nvPr/>
          </p:nvSpPr>
          <p:spPr>
            <a:xfrm>
              <a:off x="3830394" y="4759842"/>
              <a:ext cx="510125" cy="4705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0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4338650" y="4759842"/>
              <a:ext cx="510125" cy="4705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F6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4857076" y="4759842"/>
              <a:ext cx="510125" cy="4705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F4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375502" y="4759842"/>
              <a:ext cx="510125" cy="4705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0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144580" y="4671862"/>
              <a:ext cx="4035522" cy="628722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/>
            </a:p>
          </p:txBody>
        </p:sp>
        <p:pic>
          <p:nvPicPr>
            <p:cNvPr id="110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2940" y="4717222"/>
              <a:ext cx="211804" cy="211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5247808" y="4862957"/>
            <a:ext cx="702599" cy="477313"/>
            <a:chOff x="5247808" y="4862957"/>
            <a:chExt cx="702599" cy="477313"/>
          </a:xfrm>
        </p:grpSpPr>
        <p:sp>
          <p:nvSpPr>
            <p:cNvPr id="95" name="Rectangle 94"/>
            <p:cNvSpPr/>
            <p:nvPr/>
          </p:nvSpPr>
          <p:spPr>
            <a:xfrm>
              <a:off x="5426795" y="4947911"/>
              <a:ext cx="350098" cy="3572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2-3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07" name="Straight Arrow Connector 106"/>
            <p:cNvCxnSpPr/>
            <p:nvPr/>
          </p:nvCxnSpPr>
          <p:spPr>
            <a:xfrm>
              <a:off x="5776892" y="5135678"/>
              <a:ext cx="1735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5" name="Rectangle 114"/>
            <p:cNvSpPr/>
            <p:nvPr/>
          </p:nvSpPr>
          <p:spPr>
            <a:xfrm>
              <a:off x="5247808" y="4862957"/>
              <a:ext cx="552612" cy="477313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/>
            </a:p>
          </p:txBody>
        </p:sp>
        <p:pic>
          <p:nvPicPr>
            <p:cNvPr id="116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216" y="4883330"/>
              <a:ext cx="134578" cy="160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5863137" y="4876792"/>
            <a:ext cx="2238581" cy="477313"/>
            <a:chOff x="5864713" y="4862957"/>
            <a:chExt cx="2238581" cy="477313"/>
          </a:xfrm>
        </p:grpSpPr>
        <p:sp>
          <p:nvSpPr>
            <p:cNvPr id="100" name="Rectangle 99"/>
            <p:cNvSpPr/>
            <p:nvPr/>
          </p:nvSpPr>
          <p:spPr>
            <a:xfrm>
              <a:off x="5950407" y="4947911"/>
              <a:ext cx="324129" cy="3572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0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273348" y="4947911"/>
              <a:ext cx="324129" cy="3572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F6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6602751" y="4947911"/>
              <a:ext cx="324129" cy="3572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F4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6932154" y="4947911"/>
              <a:ext cx="324129" cy="3572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0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7258670" y="4947911"/>
              <a:ext cx="324129" cy="3572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F5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7581611" y="4947911"/>
              <a:ext cx="324129" cy="3572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0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5864713" y="4862957"/>
              <a:ext cx="2238581" cy="477313"/>
            </a:xfrm>
            <a:prstGeom prst="rect">
              <a:avLst/>
            </a:prstGeom>
            <a:solidFill>
              <a:srgbClr val="B3A2C7">
                <a:alpha val="48000"/>
              </a:srgb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/>
            </a:p>
          </p:txBody>
        </p:sp>
        <p:pic>
          <p:nvPicPr>
            <p:cNvPr id="114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6959" y="4890733"/>
              <a:ext cx="134578" cy="160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5247808" y="5434728"/>
            <a:ext cx="3813212" cy="477313"/>
            <a:chOff x="1175754" y="6116982"/>
            <a:chExt cx="6001367" cy="628722"/>
          </a:xfrm>
        </p:grpSpPr>
        <p:sp>
          <p:nvSpPr>
            <p:cNvPr id="96" name="Rectangle 95"/>
            <p:cNvSpPr/>
            <p:nvPr/>
          </p:nvSpPr>
          <p:spPr>
            <a:xfrm>
              <a:off x="1457449" y="6208713"/>
              <a:ext cx="547154" cy="4694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1-3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888636" y="6207694"/>
              <a:ext cx="510125" cy="4705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F5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6396892" y="6207694"/>
              <a:ext cx="510125" cy="4705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000" b="1" dirty="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108" name="Straight Arrow Connector 107"/>
            <p:cNvCxnSpPr/>
            <p:nvPr/>
          </p:nvCxnSpPr>
          <p:spPr>
            <a:xfrm>
              <a:off x="2008445" y="6459916"/>
              <a:ext cx="27308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9" name="Rectangle 118"/>
            <p:cNvSpPr/>
            <p:nvPr/>
          </p:nvSpPr>
          <p:spPr>
            <a:xfrm>
              <a:off x="1175754" y="6116982"/>
              <a:ext cx="869720" cy="628722"/>
            </a:xfrm>
            <a:prstGeom prst="rect">
              <a:avLst/>
            </a:prstGeom>
            <a:solidFill>
              <a:srgbClr val="95B3D7">
                <a:alpha val="48000"/>
              </a:srgb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/>
            </a:p>
          </p:txBody>
        </p:sp>
        <p:pic>
          <p:nvPicPr>
            <p:cNvPr id="120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5645" y="6143817"/>
              <a:ext cx="211804" cy="211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7" name="Rectangle 126"/>
            <p:cNvSpPr/>
            <p:nvPr/>
          </p:nvSpPr>
          <p:spPr>
            <a:xfrm>
              <a:off x="2284538" y="6207694"/>
              <a:ext cx="510125" cy="4705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F1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2792794" y="6207694"/>
              <a:ext cx="510125" cy="4705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0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3311220" y="6207694"/>
              <a:ext cx="510125" cy="4705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0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3833403" y="6207694"/>
              <a:ext cx="510125" cy="4705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0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4341659" y="6207694"/>
              <a:ext cx="510125" cy="4705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F6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4860085" y="6207694"/>
              <a:ext cx="510125" cy="4705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F4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378511" y="6207694"/>
              <a:ext cx="510125" cy="4705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0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2144580" y="6116982"/>
              <a:ext cx="5032541" cy="628722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/>
            </a:p>
          </p:txBody>
        </p:sp>
        <p:pic>
          <p:nvPicPr>
            <p:cNvPr id="134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3505" y="6166882"/>
              <a:ext cx="211804" cy="211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7" name="Picture 1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499" y="1910746"/>
            <a:ext cx="346016" cy="553223"/>
          </a:xfrm>
          <a:prstGeom prst="rect">
            <a:avLst/>
          </a:prstGeom>
        </p:spPr>
      </p:pic>
      <p:sp>
        <p:nvSpPr>
          <p:cNvPr id="138" name="TextBox 137"/>
          <p:cNvSpPr txBox="1"/>
          <p:nvPr/>
        </p:nvSpPr>
        <p:spPr>
          <a:xfrm>
            <a:off x="513137" y="1603819"/>
            <a:ext cx="210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Georgia" panose="02040502050405020303" pitchFamily="18" charset="0"/>
              </a:rPr>
              <a:t>Client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pic>
        <p:nvPicPr>
          <p:cNvPr id="139" name="Picture 1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8222" y="2073671"/>
            <a:ext cx="1464203" cy="1282657"/>
          </a:xfrm>
          <a:prstGeom prst="rect">
            <a:avLst/>
          </a:prstGeom>
        </p:spPr>
      </p:pic>
      <p:sp>
        <p:nvSpPr>
          <p:cNvPr id="140" name="TextBox 139"/>
          <p:cNvSpPr txBox="1"/>
          <p:nvPr/>
        </p:nvSpPr>
        <p:spPr>
          <a:xfrm>
            <a:off x="7722025" y="1500069"/>
            <a:ext cx="160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Georgia" panose="02040502050405020303" pitchFamily="18" charset="0"/>
              </a:rPr>
              <a:t>Untrusted</a:t>
            </a:r>
          </a:p>
          <a:p>
            <a:pPr algn="ctr"/>
            <a:r>
              <a:rPr lang="en-US" sz="2000" b="1" dirty="0" smtClean="0">
                <a:latin typeface="Georgia" panose="02040502050405020303" pitchFamily="18" charset="0"/>
              </a:rPr>
              <a:t>Cloud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pic>
        <p:nvPicPr>
          <p:cNvPr id="141" name="Picture 3" descr="D:\Personal Study\Research\paper_formats\research images\evi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63" y="2558480"/>
            <a:ext cx="602694" cy="60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" name="Right Arrow 141"/>
          <p:cNvSpPr/>
          <p:nvPr/>
        </p:nvSpPr>
        <p:spPr>
          <a:xfrm>
            <a:off x="1311644" y="4528067"/>
            <a:ext cx="3410649" cy="148667"/>
          </a:xfrm>
          <a:prstGeom prst="rightArrow">
            <a:avLst>
              <a:gd name="adj1" fmla="val 50000"/>
              <a:gd name="adj2" fmla="val 128816"/>
            </a:avLst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 panose="02040502050405020303" pitchFamily="18" charset="0"/>
            </a:endParaRPr>
          </a:p>
        </p:txBody>
      </p:sp>
      <p:sp>
        <p:nvSpPr>
          <p:cNvPr id="144" name="Right Arrow 143"/>
          <p:cNvSpPr/>
          <p:nvPr/>
        </p:nvSpPr>
        <p:spPr>
          <a:xfrm rot="10800000">
            <a:off x="1311644" y="5286061"/>
            <a:ext cx="3410649" cy="148667"/>
          </a:xfrm>
          <a:prstGeom prst="rightArrow">
            <a:avLst>
              <a:gd name="adj1" fmla="val 50000"/>
              <a:gd name="adj2" fmla="val 128816"/>
            </a:avLst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 panose="02040502050405020303" pitchFamily="18" charset="0"/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2620422" y="4083734"/>
            <a:ext cx="350098" cy="357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2-3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2441435" y="3998780"/>
            <a:ext cx="552612" cy="477313"/>
          </a:xfrm>
          <a:prstGeom prst="rect">
            <a:avLst/>
          </a:prstGeom>
          <a:solidFill>
            <a:schemeClr val="accent4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/>
          </a:p>
        </p:txBody>
      </p:sp>
      <p:pic>
        <p:nvPicPr>
          <p:cNvPr id="149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843" y="4019153"/>
            <a:ext cx="134578" cy="16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60 - TextBox"/>
          <p:cNvSpPr txBox="1"/>
          <p:nvPr/>
        </p:nvSpPr>
        <p:spPr>
          <a:xfrm>
            <a:off x="1283004" y="2387796"/>
            <a:ext cx="449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SELECT *</a:t>
            </a:r>
          </a:p>
          <a:p>
            <a:r>
              <a:rPr lang="en-US" sz="2000" dirty="0" smtClean="0"/>
              <a:t>FROM TABLE as T</a:t>
            </a:r>
          </a:p>
          <a:p>
            <a:r>
              <a:rPr lang="en-US" sz="2000" dirty="0" smtClean="0"/>
              <a:t>WHERE T.SALARY ≥ </a:t>
            </a:r>
            <a:r>
              <a:rPr lang="en-US" sz="2000" b="1" dirty="0"/>
              <a:t>2</a:t>
            </a:r>
            <a:r>
              <a:rPr lang="en-US" sz="2000" b="1" dirty="0" smtClean="0"/>
              <a:t>K </a:t>
            </a:r>
          </a:p>
          <a:p>
            <a:r>
              <a:rPr lang="en-US" sz="2000" dirty="0" smtClean="0"/>
              <a:t>       and T.SALARY ≤ </a:t>
            </a:r>
            <a:r>
              <a:rPr lang="en-US" sz="2000" b="1" dirty="0"/>
              <a:t>3</a:t>
            </a:r>
            <a:r>
              <a:rPr lang="en-US" sz="2000" b="1" dirty="0" smtClean="0"/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8839" y="6408820"/>
            <a:ext cx="69838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tx2"/>
                </a:solidFill>
                <a:ea typeface="宋体" pitchFamily="2" charset="-122"/>
              </a:rPr>
              <a:t>Optimal Security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- </a:t>
            </a:r>
            <a:r>
              <a:rPr lang="en-US" altLang="zh-CN" sz="1400" dirty="0">
                <a:latin typeface="Courier New"/>
                <a:ea typeface="宋体" pitchFamily="2" charset="-122"/>
                <a:cs typeface="Courier New"/>
              </a:rPr>
              <a:t>O(1)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Query Size - 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O(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r)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Search Time - </a:t>
            </a:r>
            <a:r>
              <a:rPr lang="en-US" altLang="zh-CN" sz="1400" dirty="0">
                <a:solidFill>
                  <a:srgbClr val="FF0000"/>
                </a:solidFill>
                <a:latin typeface="Courier New"/>
                <a:ea typeface="宋体" pitchFamily="2" charset="-122"/>
                <a:cs typeface="Courier New"/>
              </a:rPr>
              <a:t>O(nm</a:t>
            </a:r>
            <a:r>
              <a:rPr lang="en-US" altLang="zh-CN" sz="1400" baseline="30000" dirty="0">
                <a:solidFill>
                  <a:srgbClr val="FF0000"/>
                </a:solidFill>
                <a:latin typeface="Courier New"/>
                <a:ea typeface="宋体" pitchFamily="2" charset="-122"/>
                <a:cs typeface="Courier New"/>
              </a:rPr>
              <a:t>2</a:t>
            </a:r>
            <a:r>
              <a:rPr lang="en-US" altLang="zh-CN" sz="1400" dirty="0">
                <a:solidFill>
                  <a:srgbClr val="FF0000"/>
                </a:solidFill>
                <a:latin typeface="Courier New"/>
                <a:ea typeface="宋体" pitchFamily="2" charset="-122"/>
                <a:cs typeface="Courier New"/>
              </a:rPr>
              <a:t>)</a:t>
            </a:r>
            <a:r>
              <a:rPr lang="en-US" altLang="zh-CN" sz="1400" dirty="0">
                <a:solidFill>
                  <a:srgbClr val="FF0000"/>
                </a:solidFill>
                <a:ea typeface="宋体" pitchFamily="2" charset="-122"/>
              </a:rPr>
              <a:t> </a:t>
            </a:r>
            <a:r>
              <a:rPr lang="en-US" altLang="zh-CN" sz="1400" dirty="0" smtClean="0">
                <a:solidFill>
                  <a:srgbClr val="FF0000"/>
                </a:solidFill>
                <a:latin typeface="Calibri"/>
                <a:ea typeface="宋体" pitchFamily="2" charset="-122"/>
                <a:cs typeface="Calibri"/>
              </a:rPr>
              <a:t>Space</a:t>
            </a:r>
            <a:r>
              <a:rPr lang="en-US" altLang="zh-CN" sz="1400" dirty="0" smtClean="0">
                <a:solidFill>
                  <a:srgbClr val="FF0000"/>
                </a:solidFill>
                <a:ea typeface="宋体" pitchFamily="2" charset="-122"/>
              </a:rPr>
              <a:t> 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– No False 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Positives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/>
            </a:r>
            <a:b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</a:b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n: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dataset size,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r: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result size,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m: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domain size ,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R: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query range size</a:t>
            </a:r>
            <a:b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</a:br>
            <a:endParaRPr lang="en-US" sz="1400" dirty="0"/>
          </a:p>
        </p:txBody>
      </p:sp>
      <p:cxnSp>
        <p:nvCxnSpPr>
          <p:cNvPr id="135" name="6 - Ευθεία γραμμή σύνδεσης"/>
          <p:cNvCxnSpPr/>
          <p:nvPr/>
        </p:nvCxnSpPr>
        <p:spPr bwMode="auto">
          <a:xfrm>
            <a:off x="-7299" y="6430717"/>
            <a:ext cx="9144000" cy="0"/>
          </a:xfrm>
          <a:prstGeom prst="line">
            <a:avLst/>
          </a:prstGeom>
          <a:ln w="12700" cmpd="sng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17041" y="1528668"/>
            <a:ext cx="85344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altLang="zh-CN" sz="2000" b="1" dirty="0" smtClean="0">
                <a:ea typeface="宋体" pitchFamily="2" charset="-122"/>
              </a:rPr>
              <a:t>		Main idea:</a:t>
            </a:r>
            <a:r>
              <a:rPr lang="en-US" altLang="zh-CN" sz="2000" dirty="0" smtClean="0">
                <a:ea typeface="宋体" pitchFamily="2" charset="-122"/>
              </a:rPr>
              <a:t> Replicate each tuple to all possible ranges </a:t>
            </a:r>
          </a:p>
          <a:p>
            <a:pPr lvl="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altLang="zh-CN" sz="2000" dirty="0" smtClean="0">
                <a:ea typeface="宋体" pitchFamily="2" charset="-122"/>
              </a:rPr>
              <a:t>		 it belongs to (For domain [0,m] </a:t>
            </a:r>
            <a:r>
              <a:rPr lang="en-US" altLang="zh-CN" sz="2000" dirty="0" smtClean="0">
                <a:ea typeface="宋体" pitchFamily="2" charset="-122"/>
                <a:sym typeface="Wingdings"/>
              </a:rPr>
              <a:t> </a:t>
            </a:r>
            <a:r>
              <a:rPr lang="en-US" altLang="zh-CN" sz="2000" b="1" dirty="0" smtClean="0">
                <a:solidFill>
                  <a:srgbClr val="FF0000"/>
                </a:solidFill>
                <a:ea typeface="宋体" pitchFamily="2" charset="-122"/>
                <a:sym typeface="Wingdings"/>
              </a:rPr>
              <a:t>O(m</a:t>
            </a:r>
            <a:r>
              <a:rPr lang="en-US" altLang="zh-CN" sz="2000" b="1" baseline="30000" dirty="0" smtClean="0">
                <a:solidFill>
                  <a:srgbClr val="FF0000"/>
                </a:solidFill>
                <a:ea typeface="宋体" pitchFamily="2" charset="-122"/>
                <a:sym typeface="Wingdings"/>
              </a:rPr>
              <a:t>2</a:t>
            </a:r>
            <a:r>
              <a:rPr lang="en-US" altLang="zh-CN" sz="2000" b="1" dirty="0" smtClean="0">
                <a:solidFill>
                  <a:srgbClr val="FF0000"/>
                </a:solidFill>
                <a:ea typeface="宋体" pitchFamily="2" charset="-122"/>
                <a:sym typeface="Wingdings"/>
              </a:rPr>
              <a:t>)</a:t>
            </a:r>
            <a:r>
              <a:rPr lang="en-US" altLang="zh-CN" sz="2000" dirty="0" smtClean="0">
                <a:ea typeface="宋体" pitchFamily="2" charset="-122"/>
                <a:sym typeface="Wingdings"/>
              </a:rPr>
              <a:t> possible ranges)</a:t>
            </a:r>
            <a:endParaRPr lang="en-US" altLang="zh-CN" sz="2000" dirty="0" smtClean="0">
              <a:ea typeface="宋体" pitchFamily="2" charset="-122"/>
            </a:endParaRPr>
          </a:p>
          <a:p>
            <a:pPr lvl="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altLang="zh-CN" sz="2000" dirty="0" smtClean="0">
              <a:ea typeface="宋体" pitchFamily="2" charset="-122"/>
            </a:endParaRPr>
          </a:p>
          <a:p>
            <a:pPr lvl="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altLang="zh-CN" sz="2000" dirty="0" smtClean="0">
                <a:ea typeface="宋体" pitchFamily="2" charset="-122"/>
              </a:rPr>
              <a:t> </a:t>
            </a:r>
          </a:p>
          <a:p>
            <a:pPr lvl="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altLang="zh-CN" sz="2000" dirty="0" smtClean="0">
              <a:ea typeface="宋体" pitchFamily="2" charset="-122"/>
            </a:endParaRPr>
          </a:p>
          <a:p>
            <a:pPr lvl="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altLang="zh-CN" sz="2000" dirty="0" smtClean="0">
              <a:ea typeface="宋体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498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10"/>
    </mc:Choice>
    <mc:Fallback xmlns="">
      <p:transition xmlns:p14="http://schemas.microsoft.com/office/powerpoint/2010/main" spd="slow" advTm="1071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4892E-7 -2.13327E-6 L -0.41816 -0.01064 " pathEditMode="relative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144" grpId="1" animBg="1"/>
      <p:bldP spid="147" grpId="0" animBg="1"/>
      <p:bldP spid="148" grpId="0" animBg="1"/>
      <p:bldP spid="1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2"/>
            <a:ext cx="8229600" cy="11398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zh-CN" sz="3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Trivial Solution 2 – Linear Approach</a:t>
            </a:r>
          </a:p>
        </p:txBody>
      </p:sp>
      <p:cxnSp>
        <p:nvCxnSpPr>
          <p:cNvPr id="7" name="6 - Ευθεία γραμμή σύνδεσης"/>
          <p:cNvCxnSpPr/>
          <p:nvPr/>
        </p:nvCxnSpPr>
        <p:spPr bwMode="auto">
          <a:xfrm>
            <a:off x="381000" y="1447800"/>
            <a:ext cx="82296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4174108" y="4882359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1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814936" y="4880380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464328" y="4886698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4" name="Rectangle 83"/>
          <p:cNvSpPr/>
          <p:nvPr/>
        </p:nvSpPr>
        <p:spPr>
          <a:xfrm>
            <a:off x="3970643" y="4822581"/>
            <a:ext cx="543524" cy="427183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85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57" y="485823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 87"/>
          <p:cNvSpPr/>
          <p:nvPr/>
        </p:nvSpPr>
        <p:spPr>
          <a:xfrm>
            <a:off x="4611471" y="4822581"/>
            <a:ext cx="543524" cy="427183"/>
          </a:xfrm>
          <a:prstGeom prst="rect">
            <a:avLst/>
          </a:prstGeom>
          <a:solidFill>
            <a:srgbClr val="FFC00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89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29" y="482258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Rectangle 91"/>
          <p:cNvSpPr/>
          <p:nvPr/>
        </p:nvSpPr>
        <p:spPr>
          <a:xfrm>
            <a:off x="5260863" y="4822581"/>
            <a:ext cx="543524" cy="427183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93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421" y="4842605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/>
          <p:cNvSpPr/>
          <p:nvPr/>
        </p:nvSpPr>
        <p:spPr>
          <a:xfrm>
            <a:off x="6114790" y="4882359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1" name="Rectangle 80"/>
          <p:cNvSpPr/>
          <p:nvPr/>
        </p:nvSpPr>
        <p:spPr>
          <a:xfrm>
            <a:off x="6755618" y="4880380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5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7405010" y="4886698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6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5911324" y="4821281"/>
            <a:ext cx="543524" cy="427183"/>
          </a:xfrm>
          <a:prstGeom prst="rect">
            <a:avLst/>
          </a:prstGeom>
          <a:solidFill>
            <a:schemeClr val="tx2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36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139" y="485823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/>
          <p:cNvSpPr/>
          <p:nvPr/>
        </p:nvSpPr>
        <p:spPr>
          <a:xfrm>
            <a:off x="6552153" y="4822581"/>
            <a:ext cx="543524" cy="427183"/>
          </a:xfrm>
          <a:prstGeom prst="rect">
            <a:avLst/>
          </a:prstGeom>
          <a:solidFill>
            <a:schemeClr val="accent3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38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711" y="482258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/>
          <p:cNvSpPr/>
          <p:nvPr/>
        </p:nvSpPr>
        <p:spPr>
          <a:xfrm>
            <a:off x="7205331" y="4822581"/>
            <a:ext cx="543524" cy="427183"/>
          </a:xfrm>
          <a:prstGeom prst="rect">
            <a:avLst/>
          </a:prstGeom>
          <a:solidFill>
            <a:schemeClr val="accent5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40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103" y="4842605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Rectangle 140"/>
          <p:cNvSpPr/>
          <p:nvPr/>
        </p:nvSpPr>
        <p:spPr>
          <a:xfrm>
            <a:off x="8032689" y="4882359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8673517" y="4880380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8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7850078" y="4822581"/>
            <a:ext cx="543524" cy="427183"/>
          </a:xfrm>
          <a:prstGeom prst="rect">
            <a:avLst/>
          </a:prstGeom>
          <a:solidFill>
            <a:schemeClr val="accent6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45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039" y="485823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Rectangle 145"/>
          <p:cNvSpPr/>
          <p:nvPr/>
        </p:nvSpPr>
        <p:spPr>
          <a:xfrm>
            <a:off x="8477139" y="4822581"/>
            <a:ext cx="543524" cy="427183"/>
          </a:xfrm>
          <a:prstGeom prst="rect">
            <a:avLst/>
          </a:prstGeom>
          <a:solidFill>
            <a:schemeClr val="bg1">
              <a:lumMod val="65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47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610" y="482258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966668" y="5334490"/>
            <a:ext cx="543524" cy="1028481"/>
            <a:chOff x="3966668" y="5334490"/>
            <a:chExt cx="543524" cy="1028481"/>
          </a:xfrm>
        </p:grpSpPr>
        <p:sp>
          <p:nvSpPr>
            <p:cNvPr id="44" name="Rectangle 43"/>
            <p:cNvSpPr/>
            <p:nvPr/>
          </p:nvSpPr>
          <p:spPr>
            <a:xfrm>
              <a:off x="4174108" y="5379770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F1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174108" y="5699460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1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174108" y="6019151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1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3966668" y="5334490"/>
              <a:ext cx="543524" cy="1028481"/>
            </a:xfrm>
            <a:prstGeom prst="rect">
              <a:avLst/>
            </a:prstGeom>
            <a:solidFill>
              <a:srgbClr val="FF0000">
                <a:alpha val="48000"/>
              </a:srgb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51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7749" y="5360126"/>
              <a:ext cx="132365" cy="143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7850078" y="5334490"/>
            <a:ext cx="543524" cy="427183"/>
            <a:chOff x="7850078" y="5334490"/>
            <a:chExt cx="543524" cy="427183"/>
          </a:xfrm>
        </p:grpSpPr>
        <p:sp>
          <p:nvSpPr>
            <p:cNvPr id="47" name="Rectangle 46"/>
            <p:cNvSpPr/>
            <p:nvPr/>
          </p:nvSpPr>
          <p:spPr>
            <a:xfrm>
              <a:off x="8053543" y="5359454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1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7850078" y="5334490"/>
              <a:ext cx="543524" cy="427183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54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661" y="5372343"/>
              <a:ext cx="132365" cy="143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8477139" y="5334490"/>
            <a:ext cx="543524" cy="427183"/>
            <a:chOff x="8477139" y="5334490"/>
            <a:chExt cx="543524" cy="427183"/>
          </a:xfrm>
        </p:grpSpPr>
        <p:sp>
          <p:nvSpPr>
            <p:cNvPr id="48" name="Rectangle 47"/>
            <p:cNvSpPr/>
            <p:nvPr/>
          </p:nvSpPr>
          <p:spPr>
            <a:xfrm>
              <a:off x="8676818" y="5360126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1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8477139" y="5334490"/>
              <a:ext cx="543524" cy="427183"/>
            </a:xfrm>
            <a:prstGeom prst="rect">
              <a:avLst/>
            </a:prstGeom>
            <a:solidFill>
              <a:schemeClr val="bg1">
                <a:lumMod val="65000"/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57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5610" y="5334490"/>
              <a:ext cx="132365" cy="143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58" name="Straight Arrow Connector 157"/>
          <p:cNvCxnSpPr/>
          <p:nvPr/>
        </p:nvCxnSpPr>
        <p:spPr>
          <a:xfrm>
            <a:off x="4329347" y="5216878"/>
            <a:ext cx="0" cy="162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9" name="Straight Arrow Connector 158"/>
          <p:cNvCxnSpPr/>
          <p:nvPr/>
        </p:nvCxnSpPr>
        <p:spPr>
          <a:xfrm>
            <a:off x="8200453" y="5195385"/>
            <a:ext cx="0" cy="162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/>
          <p:nvPr/>
        </p:nvCxnSpPr>
        <p:spPr>
          <a:xfrm>
            <a:off x="8842660" y="5195385"/>
            <a:ext cx="0" cy="162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99" y="1910746"/>
            <a:ext cx="346016" cy="553223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50472" y="1500069"/>
            <a:ext cx="210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C</a:t>
            </a:r>
            <a:r>
              <a:rPr lang="en-US" sz="2000" b="1" dirty="0" smtClean="0">
                <a:latin typeface="Georgia" panose="02040502050405020303" pitchFamily="18" charset="0"/>
              </a:rPr>
              <a:t>lient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222" y="2073671"/>
            <a:ext cx="1464203" cy="1282657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7722025" y="1500069"/>
            <a:ext cx="160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Georgia" panose="02040502050405020303" pitchFamily="18" charset="0"/>
              </a:rPr>
              <a:t>Untrusted</a:t>
            </a:r>
          </a:p>
          <a:p>
            <a:pPr algn="ctr"/>
            <a:r>
              <a:rPr lang="en-US" sz="2000" b="1" dirty="0" smtClean="0">
                <a:latin typeface="Georgia" panose="02040502050405020303" pitchFamily="18" charset="0"/>
              </a:rPr>
              <a:t>Cloud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pic>
        <p:nvPicPr>
          <p:cNvPr id="53" name="Picture 3" descr="D:\Personal Study\Research\paper_formats\research images\evi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63" y="2558480"/>
            <a:ext cx="602694" cy="60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ight Arrow 53"/>
          <p:cNvSpPr/>
          <p:nvPr/>
        </p:nvSpPr>
        <p:spPr>
          <a:xfrm>
            <a:off x="469412" y="3995077"/>
            <a:ext cx="3410649" cy="148667"/>
          </a:xfrm>
          <a:prstGeom prst="rightArrow">
            <a:avLst>
              <a:gd name="adj1" fmla="val 50000"/>
              <a:gd name="adj2" fmla="val 128816"/>
            </a:avLst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 panose="02040502050405020303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7834" y="3541845"/>
            <a:ext cx="543524" cy="427183"/>
            <a:chOff x="67834" y="3541845"/>
            <a:chExt cx="543524" cy="427183"/>
          </a:xfrm>
        </p:grpSpPr>
        <p:sp>
          <p:nvSpPr>
            <p:cNvPr id="56" name="Rectangle 55"/>
            <p:cNvSpPr/>
            <p:nvPr/>
          </p:nvSpPr>
          <p:spPr>
            <a:xfrm>
              <a:off x="271299" y="3601623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1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7834" y="3541845"/>
              <a:ext cx="543524" cy="427183"/>
            </a:xfrm>
            <a:prstGeom prst="rect">
              <a:avLst/>
            </a:prstGeom>
            <a:solidFill>
              <a:srgbClr val="FF0000">
                <a:alpha val="48000"/>
              </a:srgb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60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648" y="3577495"/>
              <a:ext cx="132365" cy="143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708662" y="3541845"/>
            <a:ext cx="543524" cy="427183"/>
            <a:chOff x="708662" y="3541845"/>
            <a:chExt cx="543524" cy="427183"/>
          </a:xfrm>
        </p:grpSpPr>
        <p:sp>
          <p:nvSpPr>
            <p:cNvPr id="57" name="Rectangle 56"/>
            <p:cNvSpPr/>
            <p:nvPr/>
          </p:nvSpPr>
          <p:spPr>
            <a:xfrm>
              <a:off x="912127" y="3599644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08662" y="3541845"/>
              <a:ext cx="543524" cy="427183"/>
            </a:xfrm>
            <a:prstGeom prst="rect">
              <a:avLst/>
            </a:prstGeom>
            <a:solidFill>
              <a:srgbClr val="FFC000">
                <a:alpha val="48000"/>
              </a:srgb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62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220" y="3541845"/>
              <a:ext cx="132365" cy="143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358054" y="3541845"/>
            <a:ext cx="543524" cy="427183"/>
            <a:chOff x="1358054" y="3541845"/>
            <a:chExt cx="543524" cy="427183"/>
          </a:xfrm>
        </p:grpSpPr>
        <p:sp>
          <p:nvSpPr>
            <p:cNvPr id="58" name="Rectangle 57"/>
            <p:cNvSpPr/>
            <p:nvPr/>
          </p:nvSpPr>
          <p:spPr>
            <a:xfrm>
              <a:off x="1561519" y="3605962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358054" y="3541845"/>
              <a:ext cx="543524" cy="427183"/>
            </a:xfrm>
            <a:prstGeom prst="rect">
              <a:avLst/>
            </a:prstGeom>
            <a:solidFill>
              <a:srgbClr val="00B050">
                <a:alpha val="48000"/>
              </a:srgb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64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12" y="3561869"/>
              <a:ext cx="132365" cy="143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2008515" y="3540545"/>
            <a:ext cx="543524" cy="427183"/>
            <a:chOff x="2008515" y="3540545"/>
            <a:chExt cx="543524" cy="427183"/>
          </a:xfrm>
        </p:grpSpPr>
        <p:sp>
          <p:nvSpPr>
            <p:cNvPr id="65" name="Rectangle 64"/>
            <p:cNvSpPr/>
            <p:nvPr/>
          </p:nvSpPr>
          <p:spPr>
            <a:xfrm>
              <a:off x="2211981" y="3601623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008515" y="3540545"/>
              <a:ext cx="543524" cy="427183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69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8330" y="3577495"/>
              <a:ext cx="132365" cy="143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2649344" y="3541845"/>
            <a:ext cx="543524" cy="427183"/>
            <a:chOff x="2649344" y="3541845"/>
            <a:chExt cx="543524" cy="427183"/>
          </a:xfrm>
        </p:grpSpPr>
        <p:sp>
          <p:nvSpPr>
            <p:cNvPr id="66" name="Rectangle 65"/>
            <p:cNvSpPr/>
            <p:nvPr/>
          </p:nvSpPr>
          <p:spPr>
            <a:xfrm>
              <a:off x="2852809" y="3599644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5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649344" y="3541845"/>
              <a:ext cx="543524" cy="427183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71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4902" y="3541845"/>
              <a:ext cx="132365" cy="143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3302522" y="3541845"/>
            <a:ext cx="543524" cy="427183"/>
            <a:chOff x="3302522" y="3541845"/>
            <a:chExt cx="543524" cy="427183"/>
          </a:xfrm>
        </p:grpSpPr>
        <p:sp>
          <p:nvSpPr>
            <p:cNvPr id="67" name="Rectangle 66"/>
            <p:cNvSpPr/>
            <p:nvPr/>
          </p:nvSpPr>
          <p:spPr>
            <a:xfrm>
              <a:off x="3502201" y="3605962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6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3302522" y="3541845"/>
              <a:ext cx="543524" cy="427183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73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4294" y="3561869"/>
              <a:ext cx="132365" cy="143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3947269" y="3541845"/>
            <a:ext cx="543524" cy="427183"/>
            <a:chOff x="3947269" y="3541845"/>
            <a:chExt cx="543524" cy="427183"/>
          </a:xfrm>
        </p:grpSpPr>
        <p:sp>
          <p:nvSpPr>
            <p:cNvPr id="74" name="Rectangle 73"/>
            <p:cNvSpPr/>
            <p:nvPr/>
          </p:nvSpPr>
          <p:spPr>
            <a:xfrm>
              <a:off x="4129880" y="3601623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947269" y="3541845"/>
              <a:ext cx="543524" cy="427183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77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6230" y="3577495"/>
              <a:ext cx="132365" cy="143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4574330" y="3541845"/>
            <a:ext cx="543524" cy="427183"/>
            <a:chOff x="4574330" y="3541845"/>
            <a:chExt cx="543524" cy="427183"/>
          </a:xfrm>
        </p:grpSpPr>
        <p:sp>
          <p:nvSpPr>
            <p:cNvPr id="75" name="Rectangle 74"/>
            <p:cNvSpPr/>
            <p:nvPr/>
          </p:nvSpPr>
          <p:spPr>
            <a:xfrm>
              <a:off x="4770708" y="3599644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8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574330" y="3541845"/>
              <a:ext cx="543524" cy="427183"/>
            </a:xfrm>
            <a:prstGeom prst="rect">
              <a:avLst/>
            </a:prstGeom>
            <a:solidFill>
              <a:schemeClr val="bg1">
                <a:lumMod val="65000"/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79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2801" y="3541845"/>
              <a:ext cx="132365" cy="143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6552153" y="5332836"/>
            <a:ext cx="543524" cy="427183"/>
            <a:chOff x="6552153" y="5332836"/>
            <a:chExt cx="543524" cy="427183"/>
          </a:xfrm>
        </p:grpSpPr>
        <p:sp>
          <p:nvSpPr>
            <p:cNvPr id="82" name="Rectangle 81"/>
            <p:cNvSpPr/>
            <p:nvPr/>
          </p:nvSpPr>
          <p:spPr>
            <a:xfrm>
              <a:off x="6755618" y="5357800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1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6552153" y="5332836"/>
              <a:ext cx="543524" cy="427183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86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3736" y="5370689"/>
              <a:ext cx="132365" cy="143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87" name="Straight Arrow Connector 86"/>
          <p:cNvCxnSpPr/>
          <p:nvPr/>
        </p:nvCxnSpPr>
        <p:spPr>
          <a:xfrm flipH="1">
            <a:off x="6905294" y="5187481"/>
            <a:ext cx="1" cy="183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1" name="Rectangle 3"/>
          <p:cNvSpPr txBox="1">
            <a:spLocks noChangeArrowheads="1"/>
          </p:cNvSpPr>
          <p:nvPr/>
        </p:nvSpPr>
        <p:spPr>
          <a:xfrm>
            <a:off x="817041" y="1528668"/>
            <a:ext cx="85344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altLang="zh-CN" sz="2000" b="1" dirty="0" smtClean="0">
                <a:ea typeface="宋体" pitchFamily="2" charset="-122"/>
              </a:rPr>
              <a:t>		Main idea:</a:t>
            </a:r>
            <a:r>
              <a:rPr lang="en-US" altLang="zh-CN" sz="2000" dirty="0" smtClean="0">
                <a:ea typeface="宋体" pitchFamily="2" charset="-122"/>
              </a:rPr>
              <a:t> Transform the range queries to point queries  </a:t>
            </a:r>
          </a:p>
          <a:p>
            <a:pPr lvl="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altLang="zh-CN" sz="2000" dirty="0" smtClean="0">
              <a:ea typeface="宋体" pitchFamily="2" charset="-122"/>
            </a:endParaRPr>
          </a:p>
          <a:p>
            <a:pPr lvl="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altLang="zh-CN" sz="2000" dirty="0" smtClean="0">
                <a:ea typeface="宋体" pitchFamily="2" charset="-122"/>
              </a:rPr>
              <a:t> </a:t>
            </a:r>
          </a:p>
          <a:p>
            <a:pPr lvl="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altLang="zh-CN" sz="2000" dirty="0" smtClean="0">
              <a:ea typeface="宋体" pitchFamily="2" charset="-122"/>
            </a:endParaRPr>
          </a:p>
          <a:p>
            <a:pPr lvl="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altLang="zh-CN" sz="2000" dirty="0" smtClean="0">
              <a:ea typeface="宋体" pitchFamily="2" charset="-122"/>
            </a:endParaRPr>
          </a:p>
        </p:txBody>
      </p:sp>
      <p:sp>
        <p:nvSpPr>
          <p:cNvPr id="96" name="60 - TextBox"/>
          <p:cNvSpPr txBox="1"/>
          <p:nvPr/>
        </p:nvSpPr>
        <p:spPr>
          <a:xfrm>
            <a:off x="1228759" y="2019426"/>
            <a:ext cx="449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SELECT *</a:t>
            </a:r>
          </a:p>
          <a:p>
            <a:r>
              <a:rPr lang="en-US" sz="2000" dirty="0" smtClean="0"/>
              <a:t>FROM TABLE as T</a:t>
            </a:r>
          </a:p>
          <a:p>
            <a:r>
              <a:rPr lang="en-US" sz="2000" dirty="0" smtClean="0"/>
              <a:t>WHERE T.SALARY ≥ </a:t>
            </a:r>
            <a:r>
              <a:rPr lang="en-US" sz="2000" b="1" dirty="0" smtClean="0"/>
              <a:t>1K </a:t>
            </a:r>
          </a:p>
          <a:p>
            <a:r>
              <a:rPr lang="en-US" sz="2000" dirty="0" smtClean="0"/>
              <a:t>       and T.SALARY ≤ </a:t>
            </a:r>
            <a:r>
              <a:rPr lang="en-US" sz="2000" b="1" dirty="0"/>
              <a:t>8</a:t>
            </a:r>
            <a:r>
              <a:rPr lang="en-US" sz="2000" b="1" dirty="0" smtClean="0"/>
              <a:t>K</a:t>
            </a:r>
          </a:p>
        </p:txBody>
      </p:sp>
      <p:sp>
        <p:nvSpPr>
          <p:cNvPr id="90" name="Right Arrow 89"/>
          <p:cNvSpPr/>
          <p:nvPr/>
        </p:nvSpPr>
        <p:spPr>
          <a:xfrm rot="10800000">
            <a:off x="469412" y="5298009"/>
            <a:ext cx="3410649" cy="148667"/>
          </a:xfrm>
          <a:prstGeom prst="rightArrow">
            <a:avLst>
              <a:gd name="adj1" fmla="val 50000"/>
              <a:gd name="adj2" fmla="val 128816"/>
            </a:avLst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 panose="02040502050405020303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987300" y="6408820"/>
            <a:ext cx="7046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 smtClean="0">
                <a:solidFill>
                  <a:schemeClr val="accent2">
                    <a:lumMod val="75000"/>
                  </a:schemeClr>
                </a:solidFill>
                <a:ea typeface="宋体" pitchFamily="2" charset="-122"/>
              </a:rPr>
              <a:t>Weaker Security</a:t>
            </a:r>
            <a:r>
              <a:rPr lang="en-US" altLang="zh-CN" sz="1400" dirty="0" smtClean="0">
                <a:solidFill>
                  <a:schemeClr val="accent2">
                    <a:lumMod val="75000"/>
                  </a:schemeClr>
                </a:solidFill>
                <a:ea typeface="宋体" pitchFamily="2" charset="-122"/>
              </a:rPr>
              <a:t> 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- </a:t>
            </a:r>
            <a:r>
              <a:rPr lang="en-US" altLang="zh-CN" sz="1400" dirty="0">
                <a:solidFill>
                  <a:srgbClr val="FF0000"/>
                </a:solidFill>
                <a:latin typeface="Courier New"/>
                <a:ea typeface="宋体" pitchFamily="2" charset="-122"/>
                <a:cs typeface="Courier New"/>
              </a:rPr>
              <a:t>O</a:t>
            </a:r>
            <a:r>
              <a:rPr lang="en-US" altLang="zh-CN" sz="1400" dirty="0" smtClean="0">
                <a:solidFill>
                  <a:srgbClr val="FF0000"/>
                </a:solidFill>
                <a:latin typeface="Courier New"/>
                <a:ea typeface="宋体" pitchFamily="2" charset="-122"/>
                <a:cs typeface="Courier New"/>
              </a:rPr>
              <a:t>(R)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Query Size 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– 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O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(</a:t>
            </a:r>
            <a:r>
              <a:rPr lang="en-US" altLang="zh-CN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R+r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)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Search Time - </a:t>
            </a:r>
            <a:r>
              <a:rPr lang="en-US" altLang="zh-CN" sz="1400" dirty="0">
                <a:latin typeface="Courier New"/>
                <a:ea typeface="宋体" pitchFamily="2" charset="-122"/>
                <a:cs typeface="Courier New"/>
              </a:rPr>
              <a:t>O(</a:t>
            </a:r>
            <a:r>
              <a:rPr lang="en-US" altLang="zh-CN" sz="1400" dirty="0" smtClean="0">
                <a:latin typeface="Courier New"/>
                <a:ea typeface="宋体" pitchFamily="2" charset="-122"/>
                <a:cs typeface="Courier New"/>
              </a:rPr>
              <a:t>n)</a:t>
            </a:r>
            <a:r>
              <a:rPr lang="en-US" altLang="zh-CN" sz="1400" dirty="0" smtClean="0">
                <a:ea typeface="宋体" pitchFamily="2" charset="-122"/>
              </a:rPr>
              <a:t> </a:t>
            </a:r>
            <a:r>
              <a:rPr lang="en-US" altLang="zh-CN" sz="1400" dirty="0" smtClean="0">
                <a:latin typeface="Calibri"/>
                <a:ea typeface="宋体" pitchFamily="2" charset="-122"/>
                <a:cs typeface="Calibri"/>
              </a:rPr>
              <a:t>Space</a:t>
            </a:r>
            <a:r>
              <a:rPr lang="en-US" altLang="zh-CN" sz="1400" dirty="0" smtClean="0">
                <a:ea typeface="宋体" pitchFamily="2" charset="-122"/>
              </a:rPr>
              <a:t> 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– No False 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Positives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/>
            </a:r>
            <a:b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</a:b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n: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dataset size,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r: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result size,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m: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domain size ,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R: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query range size</a:t>
            </a:r>
            <a:b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</a:br>
            <a:endParaRPr lang="en-US" sz="1400" dirty="0"/>
          </a:p>
        </p:txBody>
      </p:sp>
      <p:cxnSp>
        <p:nvCxnSpPr>
          <p:cNvPr id="98" name="6 - Ευθεία γραμμή σύνδεσης"/>
          <p:cNvCxnSpPr/>
          <p:nvPr/>
        </p:nvCxnSpPr>
        <p:spPr bwMode="auto">
          <a:xfrm>
            <a:off x="-7299" y="6430717"/>
            <a:ext cx="9144000" cy="0"/>
          </a:xfrm>
          <a:prstGeom prst="line">
            <a:avLst/>
          </a:prstGeom>
          <a:ln w="12700" cmpd="sng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592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2145E-6 7.48727E-6 L -0.39681 -0.16797 " pathEditMode="relative" ptsTypes="AA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76 -0.00301 L -0.60232 -0.12378 " pathEditMode="relative" ptsTypes="AA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1 -0.00301 L -0.6702 -0.12401 " pathEditMode="relative" ptsTypes="AA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5 -0.00277 L -0.67175 -0.12401 " pathEditMode="relative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91" grpId="0"/>
      <p:bldP spid="96" grpId="0"/>
      <p:bldP spid="9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2"/>
            <a:ext cx="8229600" cy="11398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zh-CN" sz="3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Linear Approach (BRC-URC)</a:t>
            </a:r>
          </a:p>
        </p:txBody>
      </p:sp>
      <p:cxnSp>
        <p:nvCxnSpPr>
          <p:cNvPr id="7" name="6 - Ευθεία γραμμή σύνδεσης"/>
          <p:cNvCxnSpPr/>
          <p:nvPr/>
        </p:nvCxnSpPr>
        <p:spPr bwMode="auto">
          <a:xfrm>
            <a:off x="381000" y="1447800"/>
            <a:ext cx="82296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4174108" y="4882359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1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814936" y="4880380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464328" y="4886698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4" name="Rectangle 83"/>
          <p:cNvSpPr/>
          <p:nvPr/>
        </p:nvSpPr>
        <p:spPr>
          <a:xfrm>
            <a:off x="3970643" y="4822581"/>
            <a:ext cx="543524" cy="427183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85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57" y="485823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 87"/>
          <p:cNvSpPr/>
          <p:nvPr/>
        </p:nvSpPr>
        <p:spPr>
          <a:xfrm>
            <a:off x="4611471" y="4822581"/>
            <a:ext cx="543524" cy="427183"/>
          </a:xfrm>
          <a:prstGeom prst="rect">
            <a:avLst/>
          </a:prstGeom>
          <a:solidFill>
            <a:srgbClr val="FFC00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89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29" y="482258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Rectangle 91"/>
          <p:cNvSpPr/>
          <p:nvPr/>
        </p:nvSpPr>
        <p:spPr>
          <a:xfrm>
            <a:off x="5260863" y="4822581"/>
            <a:ext cx="543524" cy="427183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93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421" y="4842605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/>
          <p:cNvSpPr/>
          <p:nvPr/>
        </p:nvSpPr>
        <p:spPr>
          <a:xfrm>
            <a:off x="6114790" y="4882359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1" name="Rectangle 80"/>
          <p:cNvSpPr/>
          <p:nvPr/>
        </p:nvSpPr>
        <p:spPr>
          <a:xfrm>
            <a:off x="6755618" y="4880380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5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7405010" y="4886698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6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5911324" y="4821281"/>
            <a:ext cx="543524" cy="427183"/>
          </a:xfrm>
          <a:prstGeom prst="rect">
            <a:avLst/>
          </a:prstGeom>
          <a:solidFill>
            <a:schemeClr val="tx2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36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139" y="485823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/>
          <p:cNvSpPr/>
          <p:nvPr/>
        </p:nvSpPr>
        <p:spPr>
          <a:xfrm>
            <a:off x="6552153" y="4822581"/>
            <a:ext cx="543524" cy="427183"/>
          </a:xfrm>
          <a:prstGeom prst="rect">
            <a:avLst/>
          </a:prstGeom>
          <a:solidFill>
            <a:schemeClr val="accent3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38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711" y="482258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/>
          <p:cNvSpPr/>
          <p:nvPr/>
        </p:nvSpPr>
        <p:spPr>
          <a:xfrm>
            <a:off x="7205331" y="4822581"/>
            <a:ext cx="543524" cy="427183"/>
          </a:xfrm>
          <a:prstGeom prst="rect">
            <a:avLst/>
          </a:prstGeom>
          <a:solidFill>
            <a:schemeClr val="accent5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40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103" y="4842605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Rectangle 140"/>
          <p:cNvSpPr/>
          <p:nvPr/>
        </p:nvSpPr>
        <p:spPr>
          <a:xfrm>
            <a:off x="8032689" y="4882359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8673517" y="4880380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8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7850078" y="4822581"/>
            <a:ext cx="543524" cy="427183"/>
          </a:xfrm>
          <a:prstGeom prst="rect">
            <a:avLst/>
          </a:prstGeom>
          <a:solidFill>
            <a:schemeClr val="accent6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45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039" y="485823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Rectangle 145"/>
          <p:cNvSpPr/>
          <p:nvPr/>
        </p:nvSpPr>
        <p:spPr>
          <a:xfrm>
            <a:off x="8477139" y="4822581"/>
            <a:ext cx="543524" cy="427183"/>
          </a:xfrm>
          <a:prstGeom prst="rect">
            <a:avLst/>
          </a:prstGeom>
          <a:solidFill>
            <a:schemeClr val="bg1">
              <a:lumMod val="65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47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610" y="482258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966668" y="5334490"/>
            <a:ext cx="543524" cy="1028481"/>
            <a:chOff x="3966668" y="5334490"/>
            <a:chExt cx="543524" cy="1028481"/>
          </a:xfrm>
        </p:grpSpPr>
        <p:sp>
          <p:nvSpPr>
            <p:cNvPr id="44" name="Rectangle 43"/>
            <p:cNvSpPr/>
            <p:nvPr/>
          </p:nvSpPr>
          <p:spPr>
            <a:xfrm>
              <a:off x="4174108" y="5379770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F1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174108" y="5699460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1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174108" y="6019151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1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3966668" y="5334490"/>
              <a:ext cx="543524" cy="1028481"/>
            </a:xfrm>
            <a:prstGeom prst="rect">
              <a:avLst/>
            </a:prstGeom>
            <a:solidFill>
              <a:srgbClr val="FF0000">
                <a:alpha val="48000"/>
              </a:srgb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51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7749" y="5360126"/>
              <a:ext cx="132365" cy="143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8477139" y="5334490"/>
            <a:ext cx="543524" cy="427183"/>
            <a:chOff x="8477139" y="5334490"/>
            <a:chExt cx="543524" cy="427183"/>
          </a:xfrm>
        </p:grpSpPr>
        <p:sp>
          <p:nvSpPr>
            <p:cNvPr id="48" name="Rectangle 47"/>
            <p:cNvSpPr/>
            <p:nvPr/>
          </p:nvSpPr>
          <p:spPr>
            <a:xfrm>
              <a:off x="8676818" y="5360126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1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8477139" y="5334490"/>
              <a:ext cx="543524" cy="427183"/>
            </a:xfrm>
            <a:prstGeom prst="rect">
              <a:avLst/>
            </a:prstGeom>
            <a:solidFill>
              <a:schemeClr val="bg1">
                <a:lumMod val="65000"/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57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5610" y="5334490"/>
              <a:ext cx="132365" cy="143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58" name="Straight Arrow Connector 157"/>
          <p:cNvCxnSpPr/>
          <p:nvPr/>
        </p:nvCxnSpPr>
        <p:spPr>
          <a:xfrm>
            <a:off x="4329347" y="5216878"/>
            <a:ext cx="0" cy="162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/>
          <p:nvPr/>
        </p:nvCxnSpPr>
        <p:spPr>
          <a:xfrm>
            <a:off x="8842660" y="5195385"/>
            <a:ext cx="0" cy="162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499" y="1910746"/>
            <a:ext cx="346016" cy="553223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50472" y="1500069"/>
            <a:ext cx="210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C</a:t>
            </a:r>
            <a:r>
              <a:rPr lang="en-US" sz="2000" b="1" dirty="0" smtClean="0">
                <a:latin typeface="Georgia" panose="02040502050405020303" pitchFamily="18" charset="0"/>
              </a:rPr>
              <a:t>lient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8222" y="2073671"/>
            <a:ext cx="1464203" cy="1282657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7722025" y="1500069"/>
            <a:ext cx="160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Georgia" panose="02040502050405020303" pitchFamily="18" charset="0"/>
              </a:rPr>
              <a:t>Untrusted</a:t>
            </a:r>
          </a:p>
          <a:p>
            <a:pPr algn="ctr"/>
            <a:r>
              <a:rPr lang="en-US" sz="2000" b="1" dirty="0" smtClean="0">
                <a:latin typeface="Georgia" panose="02040502050405020303" pitchFamily="18" charset="0"/>
              </a:rPr>
              <a:t>Cloud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pic>
        <p:nvPicPr>
          <p:cNvPr id="53" name="Picture 3" descr="D:\Personal Study\Research\paper_formats\research images\evi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63" y="2558480"/>
            <a:ext cx="602694" cy="60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ight Arrow 53"/>
          <p:cNvSpPr/>
          <p:nvPr/>
        </p:nvSpPr>
        <p:spPr>
          <a:xfrm>
            <a:off x="469412" y="3995077"/>
            <a:ext cx="3410649" cy="148667"/>
          </a:xfrm>
          <a:prstGeom prst="rightArrow">
            <a:avLst>
              <a:gd name="adj1" fmla="val 50000"/>
              <a:gd name="adj2" fmla="val 128816"/>
            </a:avLst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 panose="02040502050405020303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371847" y="4224069"/>
            <a:ext cx="443090" cy="39078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5612268" y="4224069"/>
            <a:ext cx="443090" cy="39078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6919074" y="4224069"/>
            <a:ext cx="443090" cy="39078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f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8197913" y="4246749"/>
            <a:ext cx="443090" cy="39078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4992760" y="3571735"/>
            <a:ext cx="443090" cy="39078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7568314" y="3571735"/>
            <a:ext cx="443090" cy="39078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91" name="Oval 90"/>
          <p:cNvSpPr/>
          <p:nvPr/>
        </p:nvSpPr>
        <p:spPr>
          <a:xfrm>
            <a:off x="6264306" y="3043722"/>
            <a:ext cx="443090" cy="39078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1791987" y="3489744"/>
            <a:ext cx="443090" cy="39078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>
            <a:stCxn id="91" idx="2"/>
            <a:endCxn id="87" idx="7"/>
          </p:cNvCxnSpPr>
          <p:nvPr/>
        </p:nvCxnSpPr>
        <p:spPr>
          <a:xfrm flipH="1">
            <a:off x="5370961" y="3239112"/>
            <a:ext cx="893345" cy="3898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91" idx="6"/>
            <a:endCxn id="90" idx="1"/>
          </p:cNvCxnSpPr>
          <p:nvPr/>
        </p:nvCxnSpPr>
        <p:spPr>
          <a:xfrm>
            <a:off x="6707396" y="3239112"/>
            <a:ext cx="925807" cy="3898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87" idx="3"/>
            <a:endCxn id="2" idx="0"/>
          </p:cNvCxnSpPr>
          <p:nvPr/>
        </p:nvCxnSpPr>
        <p:spPr>
          <a:xfrm flipH="1">
            <a:off x="4593392" y="3905287"/>
            <a:ext cx="464257" cy="3187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87" idx="5"/>
            <a:endCxn id="82" idx="0"/>
          </p:cNvCxnSpPr>
          <p:nvPr/>
        </p:nvCxnSpPr>
        <p:spPr>
          <a:xfrm>
            <a:off x="5370961" y="3905287"/>
            <a:ext cx="462852" cy="3187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90" idx="3"/>
            <a:endCxn id="83" idx="0"/>
          </p:cNvCxnSpPr>
          <p:nvPr/>
        </p:nvCxnSpPr>
        <p:spPr>
          <a:xfrm flipH="1">
            <a:off x="7140619" y="3905287"/>
            <a:ext cx="492584" cy="3187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90" idx="5"/>
            <a:endCxn id="86" idx="0"/>
          </p:cNvCxnSpPr>
          <p:nvPr/>
        </p:nvCxnSpPr>
        <p:spPr>
          <a:xfrm>
            <a:off x="7946515" y="3905287"/>
            <a:ext cx="472943" cy="3414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2" idx="3"/>
            <a:endCxn id="84" idx="0"/>
          </p:cNvCxnSpPr>
          <p:nvPr/>
        </p:nvCxnSpPr>
        <p:spPr>
          <a:xfrm flipH="1">
            <a:off x="4242405" y="4557621"/>
            <a:ext cx="194331" cy="2649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stCxn id="2" idx="5"/>
            <a:endCxn id="88" idx="0"/>
          </p:cNvCxnSpPr>
          <p:nvPr/>
        </p:nvCxnSpPr>
        <p:spPr>
          <a:xfrm>
            <a:off x="4750048" y="4557621"/>
            <a:ext cx="133185" cy="2649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82" idx="3"/>
            <a:endCxn id="92" idx="0"/>
          </p:cNvCxnSpPr>
          <p:nvPr/>
        </p:nvCxnSpPr>
        <p:spPr>
          <a:xfrm flipH="1">
            <a:off x="5532625" y="4557621"/>
            <a:ext cx="144532" cy="2649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82" idx="5"/>
            <a:endCxn id="135" idx="0"/>
          </p:cNvCxnSpPr>
          <p:nvPr/>
        </p:nvCxnSpPr>
        <p:spPr>
          <a:xfrm>
            <a:off x="5990469" y="4557621"/>
            <a:ext cx="192617" cy="2636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83" idx="3"/>
            <a:endCxn id="137" idx="0"/>
          </p:cNvCxnSpPr>
          <p:nvPr/>
        </p:nvCxnSpPr>
        <p:spPr>
          <a:xfrm flipH="1">
            <a:off x="6823915" y="4557621"/>
            <a:ext cx="160048" cy="2649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83" idx="5"/>
            <a:endCxn id="139" idx="0"/>
          </p:cNvCxnSpPr>
          <p:nvPr/>
        </p:nvCxnSpPr>
        <p:spPr>
          <a:xfrm>
            <a:off x="7297275" y="4557621"/>
            <a:ext cx="179818" cy="2649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86" idx="3"/>
            <a:endCxn id="144" idx="0"/>
          </p:cNvCxnSpPr>
          <p:nvPr/>
        </p:nvCxnSpPr>
        <p:spPr>
          <a:xfrm flipH="1">
            <a:off x="8121840" y="4580301"/>
            <a:ext cx="140962" cy="242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86" idx="5"/>
            <a:endCxn id="146" idx="0"/>
          </p:cNvCxnSpPr>
          <p:nvPr/>
        </p:nvCxnSpPr>
        <p:spPr>
          <a:xfrm>
            <a:off x="8576114" y="4580301"/>
            <a:ext cx="172787" cy="242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7850078" y="5334490"/>
            <a:ext cx="543524" cy="427183"/>
            <a:chOff x="7850078" y="5334490"/>
            <a:chExt cx="543524" cy="427183"/>
          </a:xfrm>
        </p:grpSpPr>
        <p:sp>
          <p:nvSpPr>
            <p:cNvPr id="132" name="Rectangle 131"/>
            <p:cNvSpPr/>
            <p:nvPr/>
          </p:nvSpPr>
          <p:spPr>
            <a:xfrm>
              <a:off x="8053543" y="5359454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1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7850078" y="5334490"/>
              <a:ext cx="543524" cy="427183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34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661" y="5372343"/>
              <a:ext cx="132365" cy="143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43" name="Straight Arrow Connector 142"/>
          <p:cNvCxnSpPr/>
          <p:nvPr/>
        </p:nvCxnSpPr>
        <p:spPr>
          <a:xfrm>
            <a:off x="8197913" y="5206389"/>
            <a:ext cx="0" cy="162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6552153" y="5332836"/>
            <a:ext cx="543524" cy="427183"/>
            <a:chOff x="6552153" y="5332836"/>
            <a:chExt cx="543524" cy="427183"/>
          </a:xfrm>
        </p:grpSpPr>
        <p:sp>
          <p:nvSpPr>
            <p:cNvPr id="148" name="Rectangle 147"/>
            <p:cNvSpPr/>
            <p:nvPr/>
          </p:nvSpPr>
          <p:spPr>
            <a:xfrm>
              <a:off x="6755618" y="5357800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1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6552153" y="5332836"/>
              <a:ext cx="543524" cy="427183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52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3736" y="5370689"/>
              <a:ext cx="132365" cy="143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55" name="Straight Arrow Connector 154"/>
          <p:cNvCxnSpPr/>
          <p:nvPr/>
        </p:nvCxnSpPr>
        <p:spPr>
          <a:xfrm flipH="1">
            <a:off x="6905294" y="5187481"/>
            <a:ext cx="1" cy="183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Rectangle 3"/>
          <p:cNvSpPr txBox="1">
            <a:spLocks noChangeArrowheads="1"/>
          </p:cNvSpPr>
          <p:nvPr/>
        </p:nvSpPr>
        <p:spPr>
          <a:xfrm>
            <a:off x="587133" y="1528668"/>
            <a:ext cx="8534400" cy="545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altLang="zh-CN" sz="2000" b="1" dirty="0" smtClean="0">
                <a:ea typeface="宋体" pitchFamily="2" charset="-122"/>
              </a:rPr>
              <a:t>		Main idea:</a:t>
            </a:r>
            <a:r>
              <a:rPr lang="en-US" altLang="zh-CN" sz="2000" dirty="0" smtClean="0">
                <a:ea typeface="宋体" pitchFamily="2" charset="-122"/>
              </a:rPr>
              <a:t> Use </a:t>
            </a:r>
            <a:r>
              <a:rPr lang="en-US" altLang="zh-CN" sz="2000" dirty="0" err="1" smtClean="0">
                <a:ea typeface="宋体" pitchFamily="2" charset="-122"/>
              </a:rPr>
              <a:t>Delegatable</a:t>
            </a:r>
            <a:r>
              <a:rPr lang="en-US" altLang="zh-CN" sz="2000" dirty="0">
                <a:ea typeface="宋体" pitchFamily="2" charset="-122"/>
              </a:rPr>
              <a:t>-</a:t>
            </a:r>
            <a:r>
              <a:rPr lang="en-US" altLang="zh-CN" sz="2000" dirty="0" smtClean="0">
                <a:ea typeface="宋体" pitchFamily="2" charset="-122"/>
              </a:rPr>
              <a:t>PRFs (DPRFs) </a:t>
            </a:r>
            <a:r>
              <a:rPr lang="en-US" altLang="zh-CN" sz="2000" dirty="0" err="1" smtClean="0">
                <a:ea typeface="宋体" pitchFamily="2" charset="-122"/>
              </a:rPr>
              <a:t>Kiayas</a:t>
            </a:r>
            <a:r>
              <a:rPr lang="en-US" altLang="zh-CN" sz="2000" dirty="0" smtClean="0">
                <a:ea typeface="宋体" pitchFamily="2" charset="-122"/>
              </a:rPr>
              <a:t> et al.CCS’13</a:t>
            </a:r>
          </a:p>
          <a:p>
            <a:pPr lvl="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altLang="zh-CN" sz="2000" dirty="0" smtClean="0">
              <a:ea typeface="宋体" pitchFamily="2" charset="-122"/>
            </a:endParaRPr>
          </a:p>
        </p:txBody>
      </p:sp>
      <p:sp>
        <p:nvSpPr>
          <p:cNvPr id="78" name="60 - TextBox"/>
          <p:cNvSpPr txBox="1"/>
          <p:nvPr/>
        </p:nvSpPr>
        <p:spPr>
          <a:xfrm>
            <a:off x="1228759" y="2019426"/>
            <a:ext cx="449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SELECT *</a:t>
            </a:r>
          </a:p>
          <a:p>
            <a:r>
              <a:rPr lang="en-US" sz="2000" dirty="0" smtClean="0"/>
              <a:t>FROM TABLE as T</a:t>
            </a:r>
          </a:p>
          <a:p>
            <a:r>
              <a:rPr lang="en-US" sz="2000" dirty="0" smtClean="0"/>
              <a:t>WHERE T.SALARY ≥ </a:t>
            </a:r>
            <a:r>
              <a:rPr lang="en-US" sz="2000" b="1" dirty="0" smtClean="0"/>
              <a:t>1K </a:t>
            </a:r>
          </a:p>
          <a:p>
            <a:r>
              <a:rPr lang="en-US" sz="2000" dirty="0" smtClean="0"/>
              <a:t>       and T.SALARY ≤ </a:t>
            </a:r>
            <a:r>
              <a:rPr lang="en-US" sz="2000" b="1" dirty="0"/>
              <a:t>8</a:t>
            </a:r>
            <a:r>
              <a:rPr lang="en-US" sz="2000" b="1" dirty="0" smtClean="0"/>
              <a:t>K</a:t>
            </a:r>
          </a:p>
        </p:txBody>
      </p:sp>
      <p:sp>
        <p:nvSpPr>
          <p:cNvPr id="79" name="Right Arrow 78"/>
          <p:cNvSpPr/>
          <p:nvPr/>
        </p:nvSpPr>
        <p:spPr>
          <a:xfrm rot="10800000">
            <a:off x="469412" y="5298009"/>
            <a:ext cx="3410649" cy="148667"/>
          </a:xfrm>
          <a:prstGeom prst="rightArrow">
            <a:avLst>
              <a:gd name="adj1" fmla="val 50000"/>
              <a:gd name="adj2" fmla="val 128816"/>
            </a:avLst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 panose="02040502050405020303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81306" y="6408820"/>
            <a:ext cx="76589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 smtClean="0">
                <a:solidFill>
                  <a:schemeClr val="accent2">
                    <a:lumMod val="75000"/>
                  </a:schemeClr>
                </a:solidFill>
                <a:ea typeface="宋体" pitchFamily="2" charset="-122"/>
              </a:rPr>
              <a:t>Weaker Security</a:t>
            </a:r>
            <a:r>
              <a:rPr lang="en-US" altLang="zh-CN" sz="1400" b="1" dirty="0" smtClean="0">
                <a:solidFill>
                  <a:schemeClr val="tx2"/>
                </a:solidFill>
                <a:ea typeface="宋体" pitchFamily="2" charset="-122"/>
              </a:rPr>
              <a:t> 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- </a:t>
            </a:r>
            <a:r>
              <a:rPr lang="en-US" altLang="zh-CN" sz="1400" dirty="0">
                <a:latin typeface="Courier New"/>
                <a:ea typeface="宋体" pitchFamily="2" charset="-122"/>
                <a:cs typeface="Courier New"/>
              </a:rPr>
              <a:t>O</a:t>
            </a:r>
            <a:r>
              <a:rPr lang="en-US" altLang="zh-CN" sz="1400" dirty="0" smtClean="0">
                <a:latin typeface="Courier New"/>
                <a:ea typeface="宋体" pitchFamily="2" charset="-122"/>
                <a:cs typeface="Courier New"/>
              </a:rPr>
              <a:t>(</a:t>
            </a:r>
            <a:r>
              <a:rPr lang="en-US" altLang="zh-CN" sz="1400" dirty="0" err="1" smtClean="0">
                <a:latin typeface="Courier New"/>
                <a:ea typeface="宋体" pitchFamily="2" charset="-122"/>
                <a:cs typeface="Courier New"/>
              </a:rPr>
              <a:t>logR</a:t>
            </a:r>
            <a:r>
              <a:rPr lang="en-US" altLang="zh-CN" sz="1400" dirty="0" smtClean="0">
                <a:latin typeface="Courier New"/>
                <a:ea typeface="宋体" pitchFamily="2" charset="-122"/>
                <a:cs typeface="Courier New"/>
              </a:rPr>
              <a:t>)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Query Size - 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O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(</a:t>
            </a:r>
            <a:r>
              <a:rPr lang="en-US" altLang="zh-CN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logR+r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)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Search Time - </a:t>
            </a:r>
            <a:r>
              <a:rPr lang="en-US" altLang="zh-CN" sz="1400" dirty="0">
                <a:latin typeface="Courier New"/>
                <a:ea typeface="宋体" pitchFamily="2" charset="-122"/>
                <a:cs typeface="Courier New"/>
              </a:rPr>
              <a:t>O(</a:t>
            </a:r>
            <a:r>
              <a:rPr lang="en-US" altLang="zh-CN" sz="1400" dirty="0" smtClean="0">
                <a:latin typeface="Courier New"/>
                <a:ea typeface="宋体" pitchFamily="2" charset="-122"/>
                <a:cs typeface="Courier New"/>
              </a:rPr>
              <a:t>n)</a:t>
            </a:r>
            <a:r>
              <a:rPr lang="en-US" altLang="zh-CN" sz="1400" dirty="0" smtClean="0">
                <a:ea typeface="宋体" pitchFamily="2" charset="-122"/>
              </a:rPr>
              <a:t> </a:t>
            </a:r>
            <a:r>
              <a:rPr lang="en-US" altLang="zh-CN" sz="1400" dirty="0" smtClean="0">
                <a:latin typeface="Calibri"/>
                <a:ea typeface="宋体" pitchFamily="2" charset="-122"/>
                <a:cs typeface="Calibri"/>
              </a:rPr>
              <a:t>Space</a:t>
            </a:r>
            <a:r>
              <a:rPr lang="en-US" altLang="zh-CN" sz="1400" dirty="0" smtClean="0">
                <a:ea typeface="宋体" pitchFamily="2" charset="-122"/>
              </a:rPr>
              <a:t> 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– No False 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Positives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/>
            </a:r>
            <a:b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</a:b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n: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dataset size,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r: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result size,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m: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domain size ,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R: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query range size</a:t>
            </a:r>
            <a:b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</a:br>
            <a:endParaRPr lang="en-US" sz="1400" dirty="0"/>
          </a:p>
        </p:txBody>
      </p:sp>
      <p:cxnSp>
        <p:nvCxnSpPr>
          <p:cNvPr id="101" name="6 - Ευθεία γραμμή σύνδεσης"/>
          <p:cNvCxnSpPr/>
          <p:nvPr/>
        </p:nvCxnSpPr>
        <p:spPr bwMode="auto">
          <a:xfrm>
            <a:off x="-7299" y="6430717"/>
            <a:ext cx="9144000" cy="0"/>
          </a:xfrm>
          <a:prstGeom prst="line">
            <a:avLst/>
          </a:prstGeom>
          <a:ln w="12700" cmpd="sng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5577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66"/>
    </mc:Choice>
    <mc:Fallback xmlns="">
      <p:transition xmlns:p14="http://schemas.microsoft.com/office/powerpoint/2010/main" spd="slow" advTm="6206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0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00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00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00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46 -0.01735 L -0.39559 -0.16312 " pathEditMode="relative" ptsTypes="AA">
                                      <p:cBhvr>
                                        <p:cTn id="17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2 -0.00717 L -0.60163 -0.11893 " pathEditMode="relative" ptsTypes="AA">
                                      <p:cBhvr>
                                        <p:cTn id="17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93 -0.00717 L -0.66481 -0.11916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53" y="-5599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02 -0.00717 L -0.64381 -0.11916 " pathEditMode="relative" ptsTypes="AA">
                                      <p:cBhvr>
                                        <p:cTn id="17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2" grpId="0" animBg="1"/>
      <p:bldP spid="2" grpId="1" animBg="1"/>
      <p:bldP spid="2" grpId="2" animBg="1"/>
      <p:bldP spid="82" grpId="0" animBg="1"/>
      <p:bldP spid="82" grpId="1" animBg="1"/>
      <p:bldP spid="82" grpId="2" animBg="1"/>
      <p:bldP spid="83" grpId="0" animBg="1"/>
      <p:bldP spid="83" grpId="1" animBg="1"/>
      <p:bldP spid="83" grpId="2" animBg="1"/>
      <p:bldP spid="86" grpId="0" animBg="1"/>
      <p:bldP spid="86" grpId="1" animBg="1"/>
      <p:bldP spid="86" grpId="2" animBg="1"/>
      <p:bldP spid="87" grpId="0" animBg="1"/>
      <p:bldP spid="87" grpId="1" animBg="1"/>
      <p:bldP spid="87" grpId="2" animBg="1"/>
      <p:bldP spid="90" grpId="0" animBg="1"/>
      <p:bldP spid="90" grpId="1" animBg="1"/>
      <p:bldP spid="90" grpId="2" animBg="1"/>
      <p:bldP spid="91" grpId="0" animBg="1"/>
      <p:bldP spid="91" grpId="1" animBg="1"/>
      <p:bldP spid="91" grpId="2" animBg="1"/>
      <p:bldP spid="95" grpId="0" animBg="1"/>
      <p:bldP spid="78" grpId="0"/>
      <p:bldP spid="7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2"/>
            <a:ext cx="8229600" cy="11398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zh-CN" sz="3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Logarithmic-B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est</a:t>
            </a:r>
            <a:r>
              <a:rPr lang="en-US" altLang="zh-CN" sz="3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R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ange</a:t>
            </a:r>
            <a:r>
              <a:rPr lang="en-US" altLang="zh-CN" sz="3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C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over</a:t>
            </a:r>
            <a:r>
              <a:rPr lang="en-US" altLang="zh-CN" sz="3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Approach</a:t>
            </a:r>
          </a:p>
        </p:txBody>
      </p:sp>
      <p:cxnSp>
        <p:nvCxnSpPr>
          <p:cNvPr id="7" name="6 - Ευθεία γραμμή σύνδεσης"/>
          <p:cNvCxnSpPr/>
          <p:nvPr/>
        </p:nvCxnSpPr>
        <p:spPr bwMode="auto">
          <a:xfrm>
            <a:off x="381000" y="1447800"/>
            <a:ext cx="82296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4174108" y="4884659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1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814936" y="4882680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464328" y="4888998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4" name="Rectangle 83"/>
          <p:cNvSpPr/>
          <p:nvPr/>
        </p:nvSpPr>
        <p:spPr>
          <a:xfrm>
            <a:off x="3970643" y="4824881"/>
            <a:ext cx="543524" cy="427183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85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57" y="486053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 87"/>
          <p:cNvSpPr/>
          <p:nvPr/>
        </p:nvSpPr>
        <p:spPr>
          <a:xfrm>
            <a:off x="4611471" y="4824881"/>
            <a:ext cx="543524" cy="427183"/>
          </a:xfrm>
          <a:prstGeom prst="rect">
            <a:avLst/>
          </a:prstGeom>
          <a:solidFill>
            <a:srgbClr val="FFC00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89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29" y="482488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Rectangle 91"/>
          <p:cNvSpPr/>
          <p:nvPr/>
        </p:nvSpPr>
        <p:spPr>
          <a:xfrm>
            <a:off x="5260863" y="4824881"/>
            <a:ext cx="543524" cy="427183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93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421" y="4844905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/>
          <p:cNvSpPr/>
          <p:nvPr/>
        </p:nvSpPr>
        <p:spPr>
          <a:xfrm>
            <a:off x="6114790" y="4884659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1" name="Rectangle 80"/>
          <p:cNvSpPr/>
          <p:nvPr/>
        </p:nvSpPr>
        <p:spPr>
          <a:xfrm>
            <a:off x="6755618" y="4882680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5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7405010" y="4888998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6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5911324" y="4823581"/>
            <a:ext cx="543524" cy="427183"/>
          </a:xfrm>
          <a:prstGeom prst="rect">
            <a:avLst/>
          </a:prstGeom>
          <a:solidFill>
            <a:schemeClr val="tx2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36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139" y="486053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/>
          <p:cNvSpPr/>
          <p:nvPr/>
        </p:nvSpPr>
        <p:spPr>
          <a:xfrm>
            <a:off x="6552153" y="4824881"/>
            <a:ext cx="543524" cy="427183"/>
          </a:xfrm>
          <a:prstGeom prst="rect">
            <a:avLst/>
          </a:prstGeom>
          <a:solidFill>
            <a:schemeClr val="accent3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38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711" y="482488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/>
          <p:cNvSpPr/>
          <p:nvPr/>
        </p:nvSpPr>
        <p:spPr>
          <a:xfrm>
            <a:off x="7205331" y="4824881"/>
            <a:ext cx="543524" cy="427183"/>
          </a:xfrm>
          <a:prstGeom prst="rect">
            <a:avLst/>
          </a:prstGeom>
          <a:solidFill>
            <a:schemeClr val="accent5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40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103" y="4844905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Rectangle 140"/>
          <p:cNvSpPr/>
          <p:nvPr/>
        </p:nvSpPr>
        <p:spPr>
          <a:xfrm>
            <a:off x="8032689" y="4884659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8673517" y="4882680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8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7850078" y="4824881"/>
            <a:ext cx="543524" cy="427183"/>
          </a:xfrm>
          <a:prstGeom prst="rect">
            <a:avLst/>
          </a:prstGeom>
          <a:solidFill>
            <a:schemeClr val="accent6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45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039" y="486053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Rectangle 145"/>
          <p:cNvSpPr/>
          <p:nvPr/>
        </p:nvSpPr>
        <p:spPr>
          <a:xfrm>
            <a:off x="8477139" y="4824881"/>
            <a:ext cx="543524" cy="427183"/>
          </a:xfrm>
          <a:prstGeom prst="rect">
            <a:avLst/>
          </a:prstGeom>
          <a:solidFill>
            <a:schemeClr val="bg1">
              <a:lumMod val="65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47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610" y="482488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3966668" y="5219178"/>
            <a:ext cx="543524" cy="1146093"/>
            <a:chOff x="3966668" y="5219178"/>
            <a:chExt cx="543524" cy="1146093"/>
          </a:xfrm>
        </p:grpSpPr>
        <p:sp>
          <p:nvSpPr>
            <p:cNvPr id="44" name="Rectangle 43"/>
            <p:cNvSpPr/>
            <p:nvPr/>
          </p:nvSpPr>
          <p:spPr>
            <a:xfrm>
              <a:off x="4174108" y="5382070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F1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174108" y="5701760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1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174108" y="6021451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1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3966668" y="5336790"/>
              <a:ext cx="543524" cy="1028481"/>
            </a:xfrm>
            <a:prstGeom prst="rect">
              <a:avLst/>
            </a:prstGeom>
            <a:solidFill>
              <a:srgbClr val="FF0000">
                <a:alpha val="48000"/>
              </a:srgb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51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7749" y="5362426"/>
              <a:ext cx="132365" cy="143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8" name="Straight Arrow Connector 157"/>
            <p:cNvCxnSpPr/>
            <p:nvPr/>
          </p:nvCxnSpPr>
          <p:spPr>
            <a:xfrm>
              <a:off x="4329347" y="5219178"/>
              <a:ext cx="0" cy="1628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8477139" y="5197685"/>
            <a:ext cx="543524" cy="566288"/>
            <a:chOff x="8477139" y="5197685"/>
            <a:chExt cx="543524" cy="566288"/>
          </a:xfrm>
        </p:grpSpPr>
        <p:sp>
          <p:nvSpPr>
            <p:cNvPr id="48" name="Rectangle 47"/>
            <p:cNvSpPr/>
            <p:nvPr/>
          </p:nvSpPr>
          <p:spPr>
            <a:xfrm>
              <a:off x="8676818" y="5362426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1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8477139" y="5336790"/>
              <a:ext cx="543524" cy="427183"/>
            </a:xfrm>
            <a:prstGeom prst="rect">
              <a:avLst/>
            </a:prstGeom>
            <a:solidFill>
              <a:schemeClr val="bg1">
                <a:lumMod val="65000"/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57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5610" y="5336790"/>
              <a:ext cx="132365" cy="143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0" name="Straight Arrow Connector 159"/>
            <p:cNvCxnSpPr/>
            <p:nvPr/>
          </p:nvCxnSpPr>
          <p:spPr>
            <a:xfrm>
              <a:off x="8842660" y="5197685"/>
              <a:ext cx="0" cy="1628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499" y="1910746"/>
            <a:ext cx="346016" cy="553223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50472" y="1500069"/>
            <a:ext cx="210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C</a:t>
            </a:r>
            <a:r>
              <a:rPr lang="en-US" sz="2000" b="1" dirty="0" smtClean="0">
                <a:latin typeface="Georgia" panose="02040502050405020303" pitchFamily="18" charset="0"/>
              </a:rPr>
              <a:t>lient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8222" y="2073671"/>
            <a:ext cx="1464203" cy="1282657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7722025" y="1500069"/>
            <a:ext cx="160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Georgia" panose="02040502050405020303" pitchFamily="18" charset="0"/>
              </a:rPr>
              <a:t>Untrusted</a:t>
            </a:r>
          </a:p>
          <a:p>
            <a:pPr algn="ctr"/>
            <a:r>
              <a:rPr lang="en-US" sz="2000" b="1" dirty="0" smtClean="0">
                <a:latin typeface="Georgia" panose="02040502050405020303" pitchFamily="18" charset="0"/>
              </a:rPr>
              <a:t>Cloud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pic>
        <p:nvPicPr>
          <p:cNvPr id="53" name="Picture 3" descr="D:\Personal Study\Research\paper_formats\research images\evi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63" y="2500088"/>
            <a:ext cx="602694" cy="60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7850078" y="5336790"/>
            <a:ext cx="543524" cy="427183"/>
            <a:chOff x="7850078" y="5336790"/>
            <a:chExt cx="543524" cy="427183"/>
          </a:xfrm>
        </p:grpSpPr>
        <p:sp>
          <p:nvSpPr>
            <p:cNvPr id="70" name="Rectangle 69"/>
            <p:cNvSpPr/>
            <p:nvPr/>
          </p:nvSpPr>
          <p:spPr>
            <a:xfrm>
              <a:off x="8053543" y="5361754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1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7850078" y="5336790"/>
              <a:ext cx="543524" cy="427183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72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661" y="5374643"/>
              <a:ext cx="132365" cy="143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76" name="Straight Arrow Connector 75"/>
          <p:cNvCxnSpPr/>
          <p:nvPr/>
        </p:nvCxnSpPr>
        <p:spPr>
          <a:xfrm flipH="1">
            <a:off x="8203219" y="5191435"/>
            <a:ext cx="1" cy="183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4193991" y="4122268"/>
            <a:ext cx="641076" cy="422787"/>
            <a:chOff x="4192097" y="4122205"/>
            <a:chExt cx="641076" cy="422787"/>
          </a:xfrm>
        </p:grpSpPr>
        <p:sp>
          <p:nvSpPr>
            <p:cNvPr id="94" name="Rectangle 93"/>
            <p:cNvSpPr/>
            <p:nvPr/>
          </p:nvSpPr>
          <p:spPr>
            <a:xfrm>
              <a:off x="4395032" y="4181983"/>
              <a:ext cx="388521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1-2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4192097" y="4122205"/>
              <a:ext cx="641076" cy="422787"/>
            </a:xfrm>
            <a:prstGeom prst="rect">
              <a:avLst/>
            </a:prstGeom>
            <a:solidFill>
              <a:schemeClr val="bg1">
                <a:lumMod val="95000"/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03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5661" y="4159786"/>
              <a:ext cx="132365" cy="127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>
            <a:off x="5469079" y="4122441"/>
            <a:ext cx="641076" cy="422787"/>
            <a:chOff x="5467185" y="4122378"/>
            <a:chExt cx="641076" cy="422787"/>
          </a:xfrm>
        </p:grpSpPr>
        <p:sp>
          <p:nvSpPr>
            <p:cNvPr id="133" name="Rectangle 132"/>
            <p:cNvSpPr/>
            <p:nvPr/>
          </p:nvSpPr>
          <p:spPr>
            <a:xfrm>
              <a:off x="5670120" y="4182156"/>
              <a:ext cx="388521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3-4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5467185" y="4122378"/>
              <a:ext cx="641076" cy="422787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43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0749" y="4159959"/>
              <a:ext cx="132365" cy="127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56"/>
          <p:cNvGrpSpPr/>
          <p:nvPr/>
        </p:nvGrpSpPr>
        <p:grpSpPr>
          <a:xfrm>
            <a:off x="6843750" y="4119905"/>
            <a:ext cx="641076" cy="422787"/>
            <a:chOff x="6841856" y="4119842"/>
            <a:chExt cx="641076" cy="422787"/>
          </a:xfrm>
        </p:grpSpPr>
        <p:sp>
          <p:nvSpPr>
            <p:cNvPr id="164" name="Rectangle 163"/>
            <p:cNvSpPr/>
            <p:nvPr/>
          </p:nvSpPr>
          <p:spPr>
            <a:xfrm>
              <a:off x="7044791" y="4182156"/>
              <a:ext cx="388521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5-6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6841856" y="4119842"/>
              <a:ext cx="641076" cy="422787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66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5420" y="4159959"/>
              <a:ext cx="132365" cy="127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/>
          <p:cNvGrpSpPr/>
          <p:nvPr/>
        </p:nvGrpSpPr>
        <p:grpSpPr>
          <a:xfrm>
            <a:off x="4764186" y="3364839"/>
            <a:ext cx="641076" cy="422787"/>
            <a:chOff x="4764186" y="3364839"/>
            <a:chExt cx="641076" cy="422787"/>
          </a:xfrm>
        </p:grpSpPr>
        <p:sp>
          <p:nvSpPr>
            <p:cNvPr id="176" name="Rectangle 175"/>
            <p:cNvSpPr/>
            <p:nvPr/>
          </p:nvSpPr>
          <p:spPr>
            <a:xfrm>
              <a:off x="4970164" y="3425968"/>
              <a:ext cx="388521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1-4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4764186" y="3364839"/>
              <a:ext cx="641076" cy="422787"/>
            </a:xfrm>
            <a:prstGeom prst="rect">
              <a:avLst/>
            </a:prstGeom>
            <a:solidFill>
              <a:schemeClr val="tx2"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78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0793" y="3403771"/>
              <a:ext cx="132365" cy="127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" name="Group 60"/>
          <p:cNvGrpSpPr/>
          <p:nvPr/>
        </p:nvGrpSpPr>
        <p:grpSpPr>
          <a:xfrm>
            <a:off x="7486553" y="3366190"/>
            <a:ext cx="641076" cy="422787"/>
            <a:chOff x="7486553" y="3366190"/>
            <a:chExt cx="641076" cy="422787"/>
          </a:xfrm>
        </p:grpSpPr>
        <p:sp>
          <p:nvSpPr>
            <p:cNvPr id="179" name="Rectangle 178"/>
            <p:cNvSpPr/>
            <p:nvPr/>
          </p:nvSpPr>
          <p:spPr>
            <a:xfrm>
              <a:off x="7685867" y="3425968"/>
              <a:ext cx="388521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5-8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7486553" y="3366190"/>
              <a:ext cx="641076" cy="422787"/>
            </a:xfrm>
            <a:prstGeom prst="rect">
              <a:avLst/>
            </a:prstGeom>
            <a:solidFill>
              <a:schemeClr val="accent4"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81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6496" y="3403771"/>
              <a:ext cx="132365" cy="127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" name="Group 63"/>
          <p:cNvGrpSpPr/>
          <p:nvPr/>
        </p:nvGrpSpPr>
        <p:grpSpPr>
          <a:xfrm>
            <a:off x="6154939" y="2583506"/>
            <a:ext cx="641076" cy="422787"/>
            <a:chOff x="6154939" y="2583506"/>
            <a:chExt cx="641076" cy="422787"/>
          </a:xfrm>
        </p:grpSpPr>
        <p:sp>
          <p:nvSpPr>
            <p:cNvPr id="182" name="Rectangle 181"/>
            <p:cNvSpPr/>
            <p:nvPr/>
          </p:nvSpPr>
          <p:spPr>
            <a:xfrm>
              <a:off x="6343244" y="2643285"/>
              <a:ext cx="388521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1-8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6154939" y="2583506"/>
              <a:ext cx="641076" cy="422787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84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3873" y="2621088"/>
              <a:ext cx="132365" cy="127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Group 46"/>
          <p:cNvGrpSpPr/>
          <p:nvPr/>
        </p:nvGrpSpPr>
        <p:grpSpPr>
          <a:xfrm>
            <a:off x="6552153" y="5189781"/>
            <a:ext cx="543524" cy="572538"/>
            <a:chOff x="6552153" y="5189781"/>
            <a:chExt cx="543524" cy="572538"/>
          </a:xfrm>
        </p:grpSpPr>
        <p:sp>
          <p:nvSpPr>
            <p:cNvPr id="185" name="Rectangle 184"/>
            <p:cNvSpPr/>
            <p:nvPr/>
          </p:nvSpPr>
          <p:spPr>
            <a:xfrm>
              <a:off x="6755618" y="5360100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1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6552153" y="5335136"/>
              <a:ext cx="543524" cy="427183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87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3736" y="5372989"/>
              <a:ext cx="132365" cy="143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8" name="Straight Arrow Connector 187"/>
            <p:cNvCxnSpPr/>
            <p:nvPr/>
          </p:nvCxnSpPr>
          <p:spPr>
            <a:xfrm flipH="1">
              <a:off x="6905294" y="5189781"/>
              <a:ext cx="1" cy="1832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2831582" y="4119840"/>
            <a:ext cx="1397505" cy="431449"/>
            <a:chOff x="2831582" y="4119840"/>
            <a:chExt cx="1397505" cy="431449"/>
          </a:xfrm>
        </p:grpSpPr>
        <p:sp>
          <p:nvSpPr>
            <p:cNvPr id="86" name="Rectangle 85"/>
            <p:cNvSpPr/>
            <p:nvPr/>
          </p:nvSpPr>
          <p:spPr>
            <a:xfrm>
              <a:off x="3667931" y="4166621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F1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347063" y="4166620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1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015978" y="4164052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1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2831582" y="4119840"/>
              <a:ext cx="1270443" cy="43144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96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912" y="4176381"/>
              <a:ext cx="132365" cy="143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7" name="Straight Arrow Connector 96"/>
            <p:cNvCxnSpPr/>
            <p:nvPr/>
          </p:nvCxnSpPr>
          <p:spPr>
            <a:xfrm flipH="1">
              <a:off x="3978570" y="4352532"/>
              <a:ext cx="25051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4" name="Rectangle 3"/>
          <p:cNvSpPr txBox="1">
            <a:spLocks noChangeArrowheads="1"/>
          </p:cNvSpPr>
          <p:nvPr/>
        </p:nvSpPr>
        <p:spPr>
          <a:xfrm>
            <a:off x="635515" y="1528668"/>
            <a:ext cx="8715926" cy="821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altLang="zh-CN" sz="2000" b="1" dirty="0" smtClean="0">
                <a:ea typeface="宋体" pitchFamily="2" charset="-122"/>
              </a:rPr>
              <a:t>		Main idea:</a:t>
            </a:r>
            <a:r>
              <a:rPr lang="en-US" altLang="zh-CN" sz="2000" dirty="0" smtClean="0">
                <a:ea typeface="宋体" pitchFamily="2" charset="-122"/>
              </a:rPr>
              <a:t> Increase the space by replicating each tuple to </a:t>
            </a:r>
          </a:p>
          <a:p>
            <a:pPr lvl="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altLang="zh-CN" sz="2000" dirty="0">
                <a:ea typeface="宋体" pitchFamily="2" charset="-122"/>
              </a:rPr>
              <a:t>	</a:t>
            </a:r>
            <a:r>
              <a:rPr lang="en-US" altLang="zh-CN" sz="2000" dirty="0" smtClean="0">
                <a:ea typeface="宋体" pitchFamily="2" charset="-122"/>
              </a:rPr>
              <a:t>			the dyadic intervals in which it belongs (</a:t>
            </a:r>
            <a:r>
              <a:rPr lang="en-US" altLang="zh-CN" sz="2000" dirty="0" err="1" smtClean="0">
                <a:ea typeface="宋体" pitchFamily="2" charset="-122"/>
              </a:rPr>
              <a:t>xlogm</a:t>
            </a:r>
            <a:r>
              <a:rPr lang="en-US" altLang="zh-CN" sz="2000" dirty="0" smtClean="0">
                <a:ea typeface="宋体" pitchFamily="2" charset="-122"/>
              </a:rPr>
              <a:t>)</a:t>
            </a:r>
          </a:p>
          <a:p>
            <a:pPr lvl="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altLang="zh-CN" sz="2000" dirty="0" smtClean="0">
              <a:ea typeface="宋体" pitchFamily="2" charset="-122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6214423" y="4128088"/>
            <a:ext cx="684086" cy="427183"/>
            <a:chOff x="6214423" y="4128088"/>
            <a:chExt cx="684086" cy="427183"/>
          </a:xfrm>
        </p:grpSpPr>
        <p:sp>
          <p:nvSpPr>
            <p:cNvPr id="107" name="Rectangle 106"/>
            <p:cNvSpPr/>
            <p:nvPr/>
          </p:nvSpPr>
          <p:spPr>
            <a:xfrm>
              <a:off x="6417888" y="4153052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1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6214423" y="4128088"/>
              <a:ext cx="543524" cy="427183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09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6006" y="4165941"/>
              <a:ext cx="132365" cy="143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0" name="Straight Arrow Connector 109"/>
            <p:cNvCxnSpPr/>
            <p:nvPr/>
          </p:nvCxnSpPr>
          <p:spPr>
            <a:xfrm flipH="1">
              <a:off x="6729225" y="4352532"/>
              <a:ext cx="16928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63" name="112 - Ευθύγραμμο βέλος σύνδεσης"/>
          <p:cNvCxnSpPr>
            <a:stCxn id="177" idx="2"/>
            <a:endCxn id="134" idx="0"/>
          </p:cNvCxnSpPr>
          <p:nvPr/>
        </p:nvCxnSpPr>
        <p:spPr>
          <a:xfrm>
            <a:off x="5084724" y="3787626"/>
            <a:ext cx="704893" cy="33481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3382574" y="3358310"/>
            <a:ext cx="1397505" cy="431449"/>
            <a:chOff x="3382574" y="3358310"/>
            <a:chExt cx="1397505" cy="431449"/>
          </a:xfrm>
        </p:grpSpPr>
        <p:sp>
          <p:nvSpPr>
            <p:cNvPr id="112" name="Rectangle 111"/>
            <p:cNvSpPr/>
            <p:nvPr/>
          </p:nvSpPr>
          <p:spPr>
            <a:xfrm>
              <a:off x="4218923" y="3405091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F1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3898055" y="3405090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1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3566970" y="3402522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1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3382574" y="3358310"/>
              <a:ext cx="1270443" cy="431449"/>
            </a:xfrm>
            <a:prstGeom prst="rect">
              <a:avLst/>
            </a:prstGeom>
            <a:solidFill>
              <a:srgbClr val="1F497D">
                <a:alpha val="48000"/>
              </a:srgb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16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904" y="3414851"/>
              <a:ext cx="132365" cy="143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7" name="Straight Arrow Connector 116"/>
            <p:cNvCxnSpPr/>
            <p:nvPr/>
          </p:nvCxnSpPr>
          <p:spPr>
            <a:xfrm flipH="1">
              <a:off x="4529562" y="3591002"/>
              <a:ext cx="25051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9" name="Rectangle 118"/>
          <p:cNvSpPr/>
          <p:nvPr/>
        </p:nvSpPr>
        <p:spPr>
          <a:xfrm>
            <a:off x="5612466" y="2621625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F5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5291598" y="2621624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F</a:t>
            </a:r>
            <a:r>
              <a:rPr lang="en-US" sz="11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4960513" y="2619056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F</a:t>
            </a:r>
            <a:r>
              <a:rPr lang="en-US" sz="1100" b="1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124" name="Straight Arrow Connector 123"/>
          <p:cNvCxnSpPr/>
          <p:nvPr/>
        </p:nvCxnSpPr>
        <p:spPr>
          <a:xfrm flipH="1">
            <a:off x="5923105" y="2807536"/>
            <a:ext cx="2505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5" name="Rectangle 124"/>
          <p:cNvSpPr/>
          <p:nvPr/>
        </p:nvSpPr>
        <p:spPr>
          <a:xfrm>
            <a:off x="4640470" y="2624194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F1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4319602" y="2624193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F</a:t>
            </a:r>
            <a:r>
              <a:rPr lang="en-US" sz="11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3988517" y="2621625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F</a:t>
            </a:r>
            <a:r>
              <a:rPr lang="en-US" sz="11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3710091" y="2583506"/>
            <a:ext cx="2350444" cy="431449"/>
          </a:xfrm>
          <a:prstGeom prst="rect">
            <a:avLst/>
          </a:prstGeom>
          <a:solidFill>
            <a:schemeClr val="accent5"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23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690" y="2619056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/>
          <p:cNvGrpSpPr/>
          <p:nvPr/>
        </p:nvGrpSpPr>
        <p:grpSpPr>
          <a:xfrm>
            <a:off x="6123054" y="3364839"/>
            <a:ext cx="1400449" cy="431449"/>
            <a:chOff x="6123054" y="3364839"/>
            <a:chExt cx="1400449" cy="431449"/>
          </a:xfrm>
        </p:grpSpPr>
        <p:sp>
          <p:nvSpPr>
            <p:cNvPr id="111" name="Rectangle 110"/>
            <p:cNvSpPr/>
            <p:nvPr/>
          </p:nvSpPr>
          <p:spPr>
            <a:xfrm>
              <a:off x="6962347" y="3404309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F5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6641479" y="3404308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1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6310394" y="3401740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F6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6123054" y="3364839"/>
              <a:ext cx="1270443" cy="431449"/>
            </a:xfrm>
            <a:prstGeom prst="rect">
              <a:avLst/>
            </a:prstGeom>
            <a:solidFill>
              <a:schemeClr val="accent4"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31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8328" y="3414069"/>
              <a:ext cx="132365" cy="143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2" name="Straight Arrow Connector 131"/>
            <p:cNvCxnSpPr/>
            <p:nvPr/>
          </p:nvCxnSpPr>
          <p:spPr>
            <a:xfrm flipH="1">
              <a:off x="7272986" y="3590220"/>
              <a:ext cx="25051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59" name="112 - Ευθύγραμμο βέλος σύνδεσης"/>
          <p:cNvCxnSpPr>
            <a:stCxn id="183" idx="2"/>
            <a:endCxn id="177" idx="0"/>
          </p:cNvCxnSpPr>
          <p:nvPr/>
        </p:nvCxnSpPr>
        <p:spPr>
          <a:xfrm flipH="1">
            <a:off x="5084724" y="3006293"/>
            <a:ext cx="1390753" cy="35854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112 - Ευθύγραμμο βέλος σύνδεσης"/>
          <p:cNvCxnSpPr>
            <a:stCxn id="183" idx="2"/>
            <a:endCxn id="180" idx="0"/>
          </p:cNvCxnSpPr>
          <p:nvPr/>
        </p:nvCxnSpPr>
        <p:spPr>
          <a:xfrm>
            <a:off x="6475477" y="3006293"/>
            <a:ext cx="1331614" cy="359897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112 - Ευθύγραμμο βέλος σύνδεσης"/>
          <p:cNvCxnSpPr>
            <a:stCxn id="177" idx="2"/>
            <a:endCxn id="101" idx="0"/>
          </p:cNvCxnSpPr>
          <p:nvPr/>
        </p:nvCxnSpPr>
        <p:spPr>
          <a:xfrm flipH="1">
            <a:off x="4514529" y="3787626"/>
            <a:ext cx="570195" cy="33464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112 - Ευθύγραμμο βέλος σύνδεσης"/>
          <p:cNvCxnSpPr>
            <a:endCxn id="165" idx="0"/>
          </p:cNvCxnSpPr>
          <p:nvPr/>
        </p:nvCxnSpPr>
        <p:spPr>
          <a:xfrm flipH="1">
            <a:off x="7164288" y="3789040"/>
            <a:ext cx="644697" cy="33086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112 - Ευθύγραμμο βέλος σύνδεσης"/>
          <p:cNvCxnSpPr>
            <a:endCxn id="171" idx="0"/>
          </p:cNvCxnSpPr>
          <p:nvPr/>
        </p:nvCxnSpPr>
        <p:spPr>
          <a:xfrm>
            <a:off x="7808985" y="3789040"/>
            <a:ext cx="652545" cy="330864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112 - Ευθύγραμμο βέλος σύνδεσης"/>
          <p:cNvCxnSpPr>
            <a:stCxn id="101" idx="2"/>
          </p:cNvCxnSpPr>
          <p:nvPr/>
        </p:nvCxnSpPr>
        <p:spPr>
          <a:xfrm flipH="1">
            <a:off x="4244299" y="4545055"/>
            <a:ext cx="270230" cy="27988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112 - Ευθύγραμμο βέλος σύνδεσης"/>
          <p:cNvCxnSpPr>
            <a:stCxn id="101" idx="2"/>
          </p:cNvCxnSpPr>
          <p:nvPr/>
        </p:nvCxnSpPr>
        <p:spPr>
          <a:xfrm>
            <a:off x="4514529" y="4545055"/>
            <a:ext cx="370598" cy="27988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112 - Ευθύγραμμο βέλος σύνδεσης"/>
          <p:cNvCxnSpPr>
            <a:stCxn id="134" idx="2"/>
          </p:cNvCxnSpPr>
          <p:nvPr/>
        </p:nvCxnSpPr>
        <p:spPr>
          <a:xfrm flipH="1">
            <a:off x="5534519" y="4545228"/>
            <a:ext cx="255098" cy="27971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112 - Ευθύγραμμο βέλος σύνδεσης"/>
          <p:cNvCxnSpPr>
            <a:stCxn id="134" idx="2"/>
          </p:cNvCxnSpPr>
          <p:nvPr/>
        </p:nvCxnSpPr>
        <p:spPr>
          <a:xfrm>
            <a:off x="5789617" y="4545228"/>
            <a:ext cx="395363" cy="27841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112 - Ευθύγραμμο βέλος σύνδεσης"/>
          <p:cNvCxnSpPr>
            <a:stCxn id="165" idx="2"/>
          </p:cNvCxnSpPr>
          <p:nvPr/>
        </p:nvCxnSpPr>
        <p:spPr>
          <a:xfrm flipH="1">
            <a:off x="6825809" y="4542692"/>
            <a:ext cx="338479" cy="28225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112 - Ευθύγραμμο βέλος σύνδεσης"/>
          <p:cNvCxnSpPr>
            <a:stCxn id="165" idx="2"/>
          </p:cNvCxnSpPr>
          <p:nvPr/>
        </p:nvCxnSpPr>
        <p:spPr>
          <a:xfrm>
            <a:off x="7164288" y="4542692"/>
            <a:ext cx="314699" cy="28225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8140992" y="4119904"/>
            <a:ext cx="641076" cy="422787"/>
            <a:chOff x="8139098" y="4119841"/>
            <a:chExt cx="641076" cy="422787"/>
          </a:xfrm>
        </p:grpSpPr>
        <p:sp>
          <p:nvSpPr>
            <p:cNvPr id="170" name="Rectangle 169"/>
            <p:cNvSpPr/>
            <p:nvPr/>
          </p:nvSpPr>
          <p:spPr>
            <a:xfrm>
              <a:off x="8342033" y="4170704"/>
              <a:ext cx="388521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7-8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8139098" y="4119841"/>
              <a:ext cx="641076" cy="422787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72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662" y="4148507"/>
              <a:ext cx="132365" cy="127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>
            <a:off x="8373725" y="3364097"/>
            <a:ext cx="543524" cy="763991"/>
            <a:chOff x="8373725" y="3364097"/>
            <a:chExt cx="543524" cy="763991"/>
          </a:xfrm>
        </p:grpSpPr>
        <p:sp>
          <p:nvSpPr>
            <p:cNvPr id="148" name="Rectangle 147"/>
            <p:cNvSpPr/>
            <p:nvPr/>
          </p:nvSpPr>
          <p:spPr>
            <a:xfrm>
              <a:off x="8565943" y="3389634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F3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8565943" y="3709324"/>
              <a:ext cx="318798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1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8373725" y="3364097"/>
              <a:ext cx="543524" cy="690455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54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9584" y="3369990"/>
              <a:ext cx="132365" cy="143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5" name="Straight Arrow Connector 154"/>
            <p:cNvCxnSpPr/>
            <p:nvPr/>
          </p:nvCxnSpPr>
          <p:spPr>
            <a:xfrm flipV="1">
              <a:off x="8536218" y="3967428"/>
              <a:ext cx="0" cy="1606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91" name="112 - Ευθύγραμμο βέλος σύνδεσης"/>
          <p:cNvCxnSpPr>
            <a:stCxn id="171" idx="2"/>
          </p:cNvCxnSpPr>
          <p:nvPr/>
        </p:nvCxnSpPr>
        <p:spPr>
          <a:xfrm flipH="1">
            <a:off x="8123734" y="4542691"/>
            <a:ext cx="337796" cy="28225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112 - Ευθύγραμμο βέλος σύνδεσης"/>
          <p:cNvCxnSpPr>
            <a:stCxn id="171" idx="2"/>
          </p:cNvCxnSpPr>
          <p:nvPr/>
        </p:nvCxnSpPr>
        <p:spPr>
          <a:xfrm>
            <a:off x="8461530" y="4542691"/>
            <a:ext cx="289265" cy="28225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>
          <a:xfrm>
            <a:off x="287782" y="6408820"/>
            <a:ext cx="84459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 smtClean="0">
                <a:ea typeface="宋体" pitchFamily="2" charset="-122"/>
              </a:rPr>
              <a:t>Intermediate Security</a:t>
            </a:r>
            <a:r>
              <a:rPr lang="en-US" altLang="zh-CN" sz="1400" dirty="0" smtClean="0">
                <a:ea typeface="宋体" pitchFamily="2" charset="-122"/>
              </a:rPr>
              <a:t> 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- </a:t>
            </a:r>
            <a:r>
              <a:rPr lang="en-US" altLang="zh-CN" sz="1400" dirty="0">
                <a:latin typeface="Courier New"/>
                <a:ea typeface="宋体" pitchFamily="2" charset="-122"/>
                <a:cs typeface="Courier New"/>
              </a:rPr>
              <a:t>O</a:t>
            </a:r>
            <a:r>
              <a:rPr lang="en-US" altLang="zh-CN" sz="1400" dirty="0" smtClean="0">
                <a:latin typeface="Courier New"/>
                <a:ea typeface="宋体" pitchFamily="2" charset="-122"/>
                <a:cs typeface="Courier New"/>
              </a:rPr>
              <a:t>(</a:t>
            </a:r>
            <a:r>
              <a:rPr lang="en-US" altLang="zh-CN" sz="1400" dirty="0" err="1" smtClean="0">
                <a:latin typeface="Courier New"/>
                <a:ea typeface="宋体" pitchFamily="2" charset="-122"/>
                <a:cs typeface="Courier New"/>
              </a:rPr>
              <a:t>logR</a:t>
            </a:r>
            <a:r>
              <a:rPr lang="en-US" altLang="zh-CN" sz="1400" dirty="0" smtClean="0">
                <a:latin typeface="Courier New"/>
                <a:ea typeface="宋体" pitchFamily="2" charset="-122"/>
                <a:cs typeface="Courier New"/>
              </a:rPr>
              <a:t>)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Query Size - 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O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(</a:t>
            </a:r>
            <a:r>
              <a:rPr lang="en-US" altLang="zh-CN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logR+r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)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Search Time - </a:t>
            </a:r>
            <a:r>
              <a:rPr lang="en-US" altLang="zh-CN" sz="1400" dirty="0">
                <a:latin typeface="Courier New"/>
                <a:ea typeface="宋体" pitchFamily="2" charset="-122"/>
                <a:cs typeface="Courier New"/>
              </a:rPr>
              <a:t>O(</a:t>
            </a:r>
            <a:r>
              <a:rPr lang="en-US" altLang="zh-CN" sz="1400" dirty="0" err="1" smtClean="0">
                <a:latin typeface="Courier New"/>
                <a:ea typeface="宋体" pitchFamily="2" charset="-122"/>
                <a:cs typeface="Courier New"/>
              </a:rPr>
              <a:t>nlogm</a:t>
            </a:r>
            <a:r>
              <a:rPr lang="en-US" altLang="zh-CN" sz="1400" dirty="0" smtClean="0">
                <a:latin typeface="Courier New"/>
                <a:ea typeface="宋体" pitchFamily="2" charset="-122"/>
                <a:cs typeface="Courier New"/>
              </a:rPr>
              <a:t>)</a:t>
            </a:r>
            <a:r>
              <a:rPr lang="en-US" altLang="zh-CN" sz="1400" dirty="0" smtClean="0">
                <a:ea typeface="宋体" pitchFamily="2" charset="-122"/>
              </a:rPr>
              <a:t> </a:t>
            </a:r>
            <a:r>
              <a:rPr lang="en-US" altLang="zh-CN" sz="1400" dirty="0" smtClean="0">
                <a:latin typeface="Calibri"/>
                <a:ea typeface="宋体" pitchFamily="2" charset="-122"/>
                <a:cs typeface="Calibri"/>
              </a:rPr>
              <a:t>Space</a:t>
            </a:r>
            <a:r>
              <a:rPr lang="en-US" altLang="zh-CN" sz="1400" dirty="0" smtClean="0">
                <a:ea typeface="宋体" pitchFamily="2" charset="-122"/>
              </a:rPr>
              <a:t> 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– No False 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Positives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/>
            </a:r>
            <a:b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</a:b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n: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dataset size,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r: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result size,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m: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domain size ,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R: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query range size</a:t>
            </a:r>
            <a:b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</a:br>
            <a:endParaRPr lang="en-US" sz="1400" dirty="0"/>
          </a:p>
        </p:txBody>
      </p:sp>
      <p:cxnSp>
        <p:nvCxnSpPr>
          <p:cNvPr id="193" name="6 - Ευθεία γραμμή σύνδεσης"/>
          <p:cNvCxnSpPr/>
          <p:nvPr/>
        </p:nvCxnSpPr>
        <p:spPr bwMode="auto">
          <a:xfrm>
            <a:off x="-7299" y="6430717"/>
            <a:ext cx="9144000" cy="0"/>
          </a:xfrm>
          <a:prstGeom prst="line">
            <a:avLst/>
          </a:prstGeom>
          <a:ln w="12700" cmpd="sng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8197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0"/>
    </mc:Choice>
    <mc:Fallback xmlns="">
      <p:transition xmlns:p14="http://schemas.microsoft.com/office/powerpoint/2010/main" spd="slow" advTm="616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20" grpId="0" animBg="1"/>
      <p:bldP spid="121" grpId="0" animBg="1"/>
      <p:bldP spid="125" grpId="0" animBg="1"/>
      <p:bldP spid="126" grpId="0" animBg="1"/>
      <p:bldP spid="127" grpId="0" animBg="1"/>
      <p:bldP spid="1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2"/>
            <a:ext cx="8229600" cy="11398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CN" sz="3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Logarithmic-B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est</a:t>
            </a:r>
            <a:r>
              <a:rPr lang="en-US" altLang="zh-CN" sz="3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R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ange</a:t>
            </a:r>
            <a:r>
              <a:rPr lang="en-US" altLang="zh-CN" sz="3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C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over</a:t>
            </a:r>
            <a:r>
              <a:rPr lang="en-US" altLang="zh-CN" sz="3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Approach</a:t>
            </a:r>
            <a:endParaRPr lang="en-US" altLang="zh-CN" sz="3400" dirty="0" smtClean="0">
              <a:solidFill>
                <a:schemeClr val="tx1">
                  <a:lumMod val="95000"/>
                  <a:lumOff val="5000"/>
                </a:schemeClr>
              </a:solidFill>
              <a:ea typeface="宋体" pitchFamily="2" charset="-122"/>
            </a:endParaRPr>
          </a:p>
        </p:txBody>
      </p:sp>
      <p:cxnSp>
        <p:nvCxnSpPr>
          <p:cNvPr id="7" name="6 - Ευθεία γραμμή σύνδεσης"/>
          <p:cNvCxnSpPr/>
          <p:nvPr/>
        </p:nvCxnSpPr>
        <p:spPr bwMode="auto">
          <a:xfrm>
            <a:off x="381000" y="1447800"/>
            <a:ext cx="82296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4174108" y="4884659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1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814936" y="4882680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464328" y="4888998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4" name="Rectangle 83"/>
          <p:cNvSpPr/>
          <p:nvPr/>
        </p:nvSpPr>
        <p:spPr>
          <a:xfrm>
            <a:off x="3970643" y="4824881"/>
            <a:ext cx="543524" cy="427183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85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57" y="486053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 87"/>
          <p:cNvSpPr/>
          <p:nvPr/>
        </p:nvSpPr>
        <p:spPr>
          <a:xfrm>
            <a:off x="4611471" y="4824881"/>
            <a:ext cx="543524" cy="427183"/>
          </a:xfrm>
          <a:prstGeom prst="rect">
            <a:avLst/>
          </a:prstGeom>
          <a:solidFill>
            <a:srgbClr val="FFC00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89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29" y="482488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Rectangle 91"/>
          <p:cNvSpPr/>
          <p:nvPr/>
        </p:nvSpPr>
        <p:spPr>
          <a:xfrm>
            <a:off x="5260863" y="4824881"/>
            <a:ext cx="543524" cy="427183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93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421" y="4844905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/>
          <p:cNvSpPr/>
          <p:nvPr/>
        </p:nvSpPr>
        <p:spPr>
          <a:xfrm>
            <a:off x="6114790" y="4884659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1" name="Rectangle 80"/>
          <p:cNvSpPr/>
          <p:nvPr/>
        </p:nvSpPr>
        <p:spPr>
          <a:xfrm>
            <a:off x="6755618" y="4882680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5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7405010" y="4888998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6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5911324" y="4823581"/>
            <a:ext cx="543524" cy="427183"/>
          </a:xfrm>
          <a:prstGeom prst="rect">
            <a:avLst/>
          </a:prstGeom>
          <a:solidFill>
            <a:schemeClr val="tx2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36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139" y="486053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/>
          <p:cNvSpPr/>
          <p:nvPr/>
        </p:nvSpPr>
        <p:spPr>
          <a:xfrm>
            <a:off x="6552153" y="4824881"/>
            <a:ext cx="543524" cy="427183"/>
          </a:xfrm>
          <a:prstGeom prst="rect">
            <a:avLst/>
          </a:prstGeom>
          <a:solidFill>
            <a:schemeClr val="accent3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38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711" y="482488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/>
          <p:cNvSpPr/>
          <p:nvPr/>
        </p:nvSpPr>
        <p:spPr>
          <a:xfrm>
            <a:off x="7205331" y="4824881"/>
            <a:ext cx="543524" cy="427183"/>
          </a:xfrm>
          <a:prstGeom prst="rect">
            <a:avLst/>
          </a:prstGeom>
          <a:solidFill>
            <a:schemeClr val="accent5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40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103" y="4844905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Rectangle 140"/>
          <p:cNvSpPr/>
          <p:nvPr/>
        </p:nvSpPr>
        <p:spPr>
          <a:xfrm>
            <a:off x="8032689" y="4884659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8673517" y="4882680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8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7850078" y="4824881"/>
            <a:ext cx="543524" cy="427183"/>
          </a:xfrm>
          <a:prstGeom prst="rect">
            <a:avLst/>
          </a:prstGeom>
          <a:solidFill>
            <a:schemeClr val="accent6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45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039" y="486053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Rectangle 145"/>
          <p:cNvSpPr/>
          <p:nvPr/>
        </p:nvSpPr>
        <p:spPr>
          <a:xfrm>
            <a:off x="8477139" y="4824881"/>
            <a:ext cx="543524" cy="427183"/>
          </a:xfrm>
          <a:prstGeom prst="rect">
            <a:avLst/>
          </a:prstGeom>
          <a:solidFill>
            <a:schemeClr val="bg1">
              <a:lumMod val="65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47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610" y="482488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499" y="1910746"/>
            <a:ext cx="346016" cy="553223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50472" y="1500069"/>
            <a:ext cx="210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C</a:t>
            </a:r>
            <a:r>
              <a:rPr lang="en-US" sz="2000" b="1" dirty="0" smtClean="0">
                <a:latin typeface="Georgia" panose="02040502050405020303" pitchFamily="18" charset="0"/>
              </a:rPr>
              <a:t>lient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8222" y="2073671"/>
            <a:ext cx="1464203" cy="1282657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7722025" y="1500069"/>
            <a:ext cx="160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Georgia" panose="02040502050405020303" pitchFamily="18" charset="0"/>
              </a:rPr>
              <a:t>Untrusted</a:t>
            </a:r>
          </a:p>
          <a:p>
            <a:pPr algn="ctr"/>
            <a:r>
              <a:rPr lang="en-US" sz="2000" b="1" dirty="0" smtClean="0">
                <a:latin typeface="Georgia" panose="02040502050405020303" pitchFamily="18" charset="0"/>
              </a:rPr>
              <a:t>Cloud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pic>
        <p:nvPicPr>
          <p:cNvPr id="53" name="Picture 3" descr="D:\Personal Study\Research\paper_formats\research images\evi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63" y="2500088"/>
            <a:ext cx="602694" cy="60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ctangle 93"/>
          <p:cNvSpPr/>
          <p:nvPr/>
        </p:nvSpPr>
        <p:spPr>
          <a:xfrm>
            <a:off x="4395032" y="4181983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1-2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192097" y="4122205"/>
            <a:ext cx="641076" cy="422787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03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661" y="4159786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Rectangle 132"/>
          <p:cNvSpPr/>
          <p:nvPr/>
        </p:nvSpPr>
        <p:spPr>
          <a:xfrm>
            <a:off x="5670120" y="4182156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3-4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5467185" y="4122378"/>
            <a:ext cx="641076" cy="422787"/>
          </a:xfrm>
          <a:prstGeom prst="rect">
            <a:avLst/>
          </a:prstGeom>
          <a:solidFill>
            <a:schemeClr val="tx2">
              <a:lumMod val="20000"/>
              <a:lumOff val="8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43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749" y="4159959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" name="Rectangle 163"/>
          <p:cNvSpPr/>
          <p:nvPr/>
        </p:nvSpPr>
        <p:spPr>
          <a:xfrm>
            <a:off x="7044791" y="4182156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5-6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841856" y="4119842"/>
            <a:ext cx="641076" cy="422787"/>
          </a:xfrm>
          <a:prstGeom prst="rect">
            <a:avLst/>
          </a:prstGeom>
          <a:solidFill>
            <a:schemeClr val="accent3">
              <a:lumMod val="20000"/>
              <a:lumOff val="8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66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420" y="4159959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0" name="Rectangle 169"/>
          <p:cNvSpPr/>
          <p:nvPr/>
        </p:nvSpPr>
        <p:spPr>
          <a:xfrm>
            <a:off x="8342033" y="4170704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7-8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8139098" y="4119841"/>
            <a:ext cx="641076" cy="422787"/>
          </a:xfrm>
          <a:prstGeom prst="rect">
            <a:avLst/>
          </a:prstGeom>
          <a:solidFill>
            <a:schemeClr val="accent5">
              <a:lumMod val="20000"/>
              <a:lumOff val="8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72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662" y="4148507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" name="Rectangle 175"/>
          <p:cNvSpPr/>
          <p:nvPr/>
        </p:nvSpPr>
        <p:spPr>
          <a:xfrm>
            <a:off x="4970164" y="3425968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1-4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4764186" y="3364839"/>
            <a:ext cx="641076" cy="422787"/>
          </a:xfrm>
          <a:prstGeom prst="rect">
            <a:avLst/>
          </a:prstGeom>
          <a:solidFill>
            <a:schemeClr val="tx2"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78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793" y="3403771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" name="Rectangle 178"/>
          <p:cNvSpPr/>
          <p:nvPr/>
        </p:nvSpPr>
        <p:spPr>
          <a:xfrm>
            <a:off x="7685867" y="3425968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5-8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7486553" y="3366190"/>
            <a:ext cx="641076" cy="422787"/>
          </a:xfrm>
          <a:prstGeom prst="rect">
            <a:avLst/>
          </a:prstGeom>
          <a:solidFill>
            <a:schemeClr val="accent4"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81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496" y="3403771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" name="Rectangle 181"/>
          <p:cNvSpPr/>
          <p:nvPr/>
        </p:nvSpPr>
        <p:spPr>
          <a:xfrm>
            <a:off x="6343244" y="2643285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1-8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6154939" y="2583506"/>
            <a:ext cx="641076" cy="422787"/>
          </a:xfrm>
          <a:prstGeom prst="rect">
            <a:avLst/>
          </a:prstGeom>
          <a:solidFill>
            <a:schemeClr val="accent5"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84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873" y="2621088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Rectangle 3"/>
          <p:cNvSpPr txBox="1">
            <a:spLocks noChangeArrowheads="1"/>
          </p:cNvSpPr>
          <p:nvPr/>
        </p:nvSpPr>
        <p:spPr>
          <a:xfrm>
            <a:off x="635515" y="1528668"/>
            <a:ext cx="8715926" cy="821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altLang="zh-CN" sz="2000" b="1" dirty="0" smtClean="0">
                <a:ea typeface="宋体" pitchFamily="2" charset="-122"/>
              </a:rPr>
              <a:t>		Main idea:</a:t>
            </a:r>
            <a:r>
              <a:rPr lang="en-US" altLang="zh-CN" sz="2000" dirty="0" smtClean="0">
                <a:ea typeface="宋体" pitchFamily="2" charset="-122"/>
              </a:rPr>
              <a:t> Answer the queries with the minimum number </a:t>
            </a:r>
          </a:p>
          <a:p>
            <a:pPr lvl="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altLang="zh-CN" sz="2000" dirty="0" smtClean="0">
                <a:ea typeface="宋体" pitchFamily="2" charset="-122"/>
              </a:rPr>
              <a:t>				     of nodes which cover the range</a:t>
            </a:r>
          </a:p>
          <a:p>
            <a:pPr lvl="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altLang="zh-CN" sz="2000" dirty="0" smtClean="0">
              <a:ea typeface="宋体" pitchFamily="2" charset="-122"/>
            </a:endParaRPr>
          </a:p>
        </p:txBody>
      </p:sp>
      <p:cxnSp>
        <p:nvCxnSpPr>
          <p:cNvPr id="159" name="112 - Ευθύγραμμο βέλος σύνδεσης"/>
          <p:cNvCxnSpPr>
            <a:stCxn id="183" idx="2"/>
            <a:endCxn id="177" idx="0"/>
          </p:cNvCxnSpPr>
          <p:nvPr/>
        </p:nvCxnSpPr>
        <p:spPr>
          <a:xfrm flipH="1">
            <a:off x="5084724" y="3006293"/>
            <a:ext cx="1390753" cy="35854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112 - Ευθύγραμμο βέλος σύνδεσης"/>
          <p:cNvCxnSpPr>
            <a:stCxn id="183" idx="2"/>
            <a:endCxn id="180" idx="0"/>
          </p:cNvCxnSpPr>
          <p:nvPr/>
        </p:nvCxnSpPr>
        <p:spPr>
          <a:xfrm>
            <a:off x="6475477" y="3006293"/>
            <a:ext cx="1331614" cy="359897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112 - Ευθύγραμμο βέλος σύνδεσης"/>
          <p:cNvCxnSpPr>
            <a:stCxn id="177" idx="2"/>
            <a:endCxn id="101" idx="0"/>
          </p:cNvCxnSpPr>
          <p:nvPr/>
        </p:nvCxnSpPr>
        <p:spPr>
          <a:xfrm flipH="1">
            <a:off x="4512635" y="3787626"/>
            <a:ext cx="572089" cy="33457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112 - Ευθύγραμμο βέλος σύνδεσης"/>
          <p:cNvCxnSpPr>
            <a:stCxn id="177" idx="2"/>
            <a:endCxn id="134" idx="0"/>
          </p:cNvCxnSpPr>
          <p:nvPr/>
        </p:nvCxnSpPr>
        <p:spPr>
          <a:xfrm>
            <a:off x="5084724" y="3787626"/>
            <a:ext cx="702999" cy="33475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112 - Ευθύγραμμο βέλος σύνδεσης"/>
          <p:cNvCxnSpPr>
            <a:stCxn id="180" idx="2"/>
            <a:endCxn id="165" idx="0"/>
          </p:cNvCxnSpPr>
          <p:nvPr/>
        </p:nvCxnSpPr>
        <p:spPr>
          <a:xfrm flipH="1">
            <a:off x="7162394" y="3788977"/>
            <a:ext cx="644697" cy="33086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112 - Ευθύγραμμο βέλος σύνδεσης"/>
          <p:cNvCxnSpPr>
            <a:stCxn id="180" idx="2"/>
            <a:endCxn id="171" idx="0"/>
          </p:cNvCxnSpPr>
          <p:nvPr/>
        </p:nvCxnSpPr>
        <p:spPr>
          <a:xfrm>
            <a:off x="7807091" y="3788977"/>
            <a:ext cx="652545" cy="330864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112 - Ευθύγραμμο βέλος σύνδεσης"/>
          <p:cNvCxnSpPr>
            <a:stCxn id="101" idx="2"/>
            <a:endCxn id="84" idx="0"/>
          </p:cNvCxnSpPr>
          <p:nvPr/>
        </p:nvCxnSpPr>
        <p:spPr>
          <a:xfrm flipH="1">
            <a:off x="4242405" y="4544992"/>
            <a:ext cx="270230" cy="27988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112 - Ευθύγραμμο βέλος σύνδεσης"/>
          <p:cNvCxnSpPr>
            <a:stCxn id="101" idx="2"/>
            <a:endCxn id="88" idx="0"/>
          </p:cNvCxnSpPr>
          <p:nvPr/>
        </p:nvCxnSpPr>
        <p:spPr>
          <a:xfrm>
            <a:off x="4512635" y="4544992"/>
            <a:ext cx="370598" cy="27988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112 - Ευθύγραμμο βέλος σύνδεσης"/>
          <p:cNvCxnSpPr>
            <a:stCxn id="134" idx="2"/>
            <a:endCxn id="92" idx="0"/>
          </p:cNvCxnSpPr>
          <p:nvPr/>
        </p:nvCxnSpPr>
        <p:spPr>
          <a:xfrm flipH="1">
            <a:off x="5532625" y="4545165"/>
            <a:ext cx="255098" cy="27971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112 - Ευθύγραμμο βέλος σύνδεσης"/>
          <p:cNvCxnSpPr>
            <a:stCxn id="134" idx="2"/>
            <a:endCxn id="135" idx="0"/>
          </p:cNvCxnSpPr>
          <p:nvPr/>
        </p:nvCxnSpPr>
        <p:spPr>
          <a:xfrm>
            <a:off x="5787723" y="4545165"/>
            <a:ext cx="395363" cy="27841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112 - Ευθύγραμμο βέλος σύνδεσης"/>
          <p:cNvCxnSpPr>
            <a:stCxn id="165" idx="2"/>
            <a:endCxn id="137" idx="0"/>
          </p:cNvCxnSpPr>
          <p:nvPr/>
        </p:nvCxnSpPr>
        <p:spPr>
          <a:xfrm flipH="1">
            <a:off x="6823915" y="4542629"/>
            <a:ext cx="338479" cy="28225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112 - Ευθύγραμμο βέλος σύνδεσης"/>
          <p:cNvCxnSpPr>
            <a:stCxn id="165" idx="2"/>
            <a:endCxn id="139" idx="0"/>
          </p:cNvCxnSpPr>
          <p:nvPr/>
        </p:nvCxnSpPr>
        <p:spPr>
          <a:xfrm>
            <a:off x="7162394" y="4542629"/>
            <a:ext cx="314699" cy="28225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112 - Ευθύγραμμο βέλος σύνδεσης"/>
          <p:cNvCxnSpPr>
            <a:stCxn id="171" idx="2"/>
            <a:endCxn id="144" idx="0"/>
          </p:cNvCxnSpPr>
          <p:nvPr/>
        </p:nvCxnSpPr>
        <p:spPr>
          <a:xfrm flipH="1">
            <a:off x="8121840" y="4542628"/>
            <a:ext cx="337796" cy="28225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112 - Ευθύγραμμο βέλος σύνδεσης"/>
          <p:cNvCxnSpPr>
            <a:stCxn id="171" idx="2"/>
            <a:endCxn id="146" idx="0"/>
          </p:cNvCxnSpPr>
          <p:nvPr/>
        </p:nvCxnSpPr>
        <p:spPr>
          <a:xfrm>
            <a:off x="8459636" y="4542628"/>
            <a:ext cx="289265" cy="28225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ight Arrow 151"/>
          <p:cNvSpPr/>
          <p:nvPr/>
        </p:nvSpPr>
        <p:spPr>
          <a:xfrm>
            <a:off x="121447" y="2888642"/>
            <a:ext cx="2447858" cy="117651"/>
          </a:xfrm>
          <a:prstGeom prst="rightArrow">
            <a:avLst>
              <a:gd name="adj1" fmla="val 50000"/>
              <a:gd name="adj2" fmla="val 128816"/>
            </a:avLst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 panose="02040502050405020303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4437" y="2519310"/>
            <a:ext cx="1630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BRC(1,4) = 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376509" y="2449972"/>
            <a:ext cx="641076" cy="422787"/>
            <a:chOff x="1376509" y="2449972"/>
            <a:chExt cx="641076" cy="422787"/>
          </a:xfrm>
        </p:grpSpPr>
        <p:sp>
          <p:nvSpPr>
            <p:cNvPr id="193" name="Rectangle 192"/>
            <p:cNvSpPr/>
            <p:nvPr/>
          </p:nvSpPr>
          <p:spPr>
            <a:xfrm>
              <a:off x="1582487" y="2511101"/>
              <a:ext cx="388521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1-4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1376509" y="2449972"/>
              <a:ext cx="641076" cy="422787"/>
            </a:xfrm>
            <a:prstGeom prst="rect">
              <a:avLst/>
            </a:prstGeom>
            <a:solidFill>
              <a:schemeClr val="tx2"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95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3116" y="2488904"/>
              <a:ext cx="132365" cy="127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6" name="Right Arrow 195"/>
          <p:cNvSpPr/>
          <p:nvPr/>
        </p:nvSpPr>
        <p:spPr>
          <a:xfrm>
            <a:off x="113269" y="3610364"/>
            <a:ext cx="3331932" cy="135295"/>
          </a:xfrm>
          <a:prstGeom prst="rightArrow">
            <a:avLst>
              <a:gd name="adj1" fmla="val 50000"/>
              <a:gd name="adj2" fmla="val 128816"/>
            </a:avLst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 panose="02040502050405020303" pitchFamily="18" charset="0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86259" y="3241032"/>
            <a:ext cx="2165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BRC(2,5) = </a:t>
            </a:r>
            <a:endParaRPr lang="en-US" dirty="0"/>
          </a:p>
        </p:txBody>
      </p:sp>
      <p:sp>
        <p:nvSpPr>
          <p:cNvPr id="201" name="Rectangle 200"/>
          <p:cNvSpPr/>
          <p:nvPr/>
        </p:nvSpPr>
        <p:spPr>
          <a:xfrm>
            <a:off x="1484733" y="3210397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02" name="Rectangle 201"/>
          <p:cNvSpPr/>
          <p:nvPr/>
        </p:nvSpPr>
        <p:spPr>
          <a:xfrm>
            <a:off x="1281268" y="3152598"/>
            <a:ext cx="543524" cy="427183"/>
          </a:xfrm>
          <a:prstGeom prst="rect">
            <a:avLst/>
          </a:prstGeom>
          <a:solidFill>
            <a:srgbClr val="FFC00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203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826" y="3152598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" name="Rectangle 203"/>
          <p:cNvSpPr/>
          <p:nvPr/>
        </p:nvSpPr>
        <p:spPr>
          <a:xfrm>
            <a:off x="2124938" y="3204712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3-4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205" name="Rectangle 204"/>
          <p:cNvSpPr/>
          <p:nvPr/>
        </p:nvSpPr>
        <p:spPr>
          <a:xfrm>
            <a:off x="1922003" y="3144934"/>
            <a:ext cx="641076" cy="422787"/>
          </a:xfrm>
          <a:prstGeom prst="rect">
            <a:avLst/>
          </a:prstGeom>
          <a:solidFill>
            <a:schemeClr val="tx2">
              <a:lumMod val="20000"/>
              <a:lumOff val="8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206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567" y="3182515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" name="Rectangle 206"/>
          <p:cNvSpPr/>
          <p:nvPr/>
        </p:nvSpPr>
        <p:spPr>
          <a:xfrm>
            <a:off x="2864300" y="3214364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5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208" name="Rectangle 207"/>
          <p:cNvSpPr/>
          <p:nvPr/>
        </p:nvSpPr>
        <p:spPr>
          <a:xfrm>
            <a:off x="2660835" y="3156565"/>
            <a:ext cx="543524" cy="427183"/>
          </a:xfrm>
          <a:prstGeom prst="rect">
            <a:avLst/>
          </a:prstGeom>
          <a:solidFill>
            <a:schemeClr val="accent3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209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93" y="3156565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3939755" y="5437499"/>
            <a:ext cx="2535722" cy="0"/>
          </a:xfrm>
          <a:prstGeom prst="straightConnector1">
            <a:avLst/>
          </a:prstGeom>
          <a:ln>
            <a:solidFill>
              <a:schemeClr val="tx2"/>
            </a:solidFill>
            <a:headEnd type="oval"/>
            <a:tailEnd type="oval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Arrow Connector 227"/>
          <p:cNvCxnSpPr/>
          <p:nvPr/>
        </p:nvCxnSpPr>
        <p:spPr>
          <a:xfrm>
            <a:off x="4611471" y="5437499"/>
            <a:ext cx="2535722" cy="0"/>
          </a:xfrm>
          <a:prstGeom prst="straightConnector1">
            <a:avLst/>
          </a:prstGeom>
          <a:ln>
            <a:solidFill>
              <a:schemeClr val="tx2"/>
            </a:solidFill>
            <a:headEnd type="oval"/>
            <a:tailEnd type="oval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13269" y="427355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	</a:t>
            </a:r>
            <a:r>
              <a:rPr lang="en-US" dirty="0" smtClean="0"/>
              <a:t>Equal </a:t>
            </a:r>
            <a:r>
              <a:rPr lang="en-US" dirty="0"/>
              <a:t>size ranges have tokens </a:t>
            </a:r>
            <a:endParaRPr lang="en-US" dirty="0" smtClean="0"/>
          </a:p>
          <a:p>
            <a:r>
              <a:rPr lang="en-US" dirty="0" smtClean="0"/>
              <a:t>	of </a:t>
            </a:r>
            <a:r>
              <a:rPr lang="en-US" dirty="0"/>
              <a:t>unequal </a:t>
            </a:r>
            <a:r>
              <a:rPr lang="en-US" dirty="0" smtClean="0"/>
              <a:t>size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72" y="4400399"/>
            <a:ext cx="433131" cy="43604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77123" y="5308871"/>
            <a:ext cx="21886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Complex tokens have 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specific structure </a:t>
            </a:r>
          </a:p>
        </p:txBody>
      </p:sp>
      <p:pic>
        <p:nvPicPr>
          <p:cNvPr id="234" name="Picture 2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72" y="5304883"/>
            <a:ext cx="433131" cy="436048"/>
          </a:xfrm>
          <a:prstGeom prst="rect">
            <a:avLst/>
          </a:prstGeom>
        </p:spPr>
      </p:pic>
      <p:sp>
        <p:nvSpPr>
          <p:cNvPr id="111" name="TextBox 110"/>
          <p:cNvSpPr txBox="1"/>
          <p:nvPr/>
        </p:nvSpPr>
        <p:spPr>
          <a:xfrm>
            <a:off x="287782" y="6408820"/>
            <a:ext cx="84459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 smtClean="0">
                <a:solidFill>
                  <a:srgbClr val="000000"/>
                </a:solidFill>
                <a:ea typeface="宋体" pitchFamily="2" charset="-122"/>
              </a:rPr>
              <a:t>Intermediate Security</a:t>
            </a:r>
            <a:r>
              <a:rPr lang="en-US" altLang="zh-CN" sz="1400" dirty="0" smtClean="0">
                <a:solidFill>
                  <a:srgbClr val="000000"/>
                </a:solidFill>
                <a:ea typeface="宋体" pitchFamily="2" charset="-122"/>
              </a:rPr>
              <a:t> 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- </a:t>
            </a:r>
            <a:r>
              <a:rPr lang="en-US" altLang="zh-CN" sz="1400" dirty="0">
                <a:latin typeface="Courier New"/>
                <a:ea typeface="宋体" pitchFamily="2" charset="-122"/>
                <a:cs typeface="Courier New"/>
              </a:rPr>
              <a:t>O</a:t>
            </a:r>
            <a:r>
              <a:rPr lang="en-US" altLang="zh-CN" sz="1400" dirty="0" smtClean="0">
                <a:latin typeface="Courier New"/>
                <a:ea typeface="宋体" pitchFamily="2" charset="-122"/>
                <a:cs typeface="Courier New"/>
              </a:rPr>
              <a:t>(</a:t>
            </a:r>
            <a:r>
              <a:rPr lang="en-US" altLang="zh-CN" sz="1400" dirty="0" err="1" smtClean="0">
                <a:latin typeface="Courier New"/>
                <a:ea typeface="宋体" pitchFamily="2" charset="-122"/>
                <a:cs typeface="Courier New"/>
              </a:rPr>
              <a:t>logR</a:t>
            </a:r>
            <a:r>
              <a:rPr lang="en-US" altLang="zh-CN" sz="1400" dirty="0" smtClean="0">
                <a:latin typeface="Courier New"/>
                <a:ea typeface="宋体" pitchFamily="2" charset="-122"/>
                <a:cs typeface="Courier New"/>
              </a:rPr>
              <a:t>)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Query Size - 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O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(</a:t>
            </a:r>
            <a:r>
              <a:rPr lang="en-US" altLang="zh-CN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logR+r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)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Search Time - </a:t>
            </a:r>
            <a:r>
              <a:rPr lang="en-US" altLang="zh-CN" sz="1400" dirty="0">
                <a:latin typeface="Courier New"/>
                <a:ea typeface="宋体" pitchFamily="2" charset="-122"/>
                <a:cs typeface="Courier New"/>
              </a:rPr>
              <a:t>O(</a:t>
            </a:r>
            <a:r>
              <a:rPr lang="en-US" altLang="zh-CN" sz="1400" dirty="0" err="1" smtClean="0">
                <a:latin typeface="Courier New"/>
                <a:ea typeface="宋体" pitchFamily="2" charset="-122"/>
                <a:cs typeface="Courier New"/>
              </a:rPr>
              <a:t>nlogm</a:t>
            </a:r>
            <a:r>
              <a:rPr lang="en-US" altLang="zh-CN" sz="1400" dirty="0" smtClean="0">
                <a:latin typeface="Courier New"/>
                <a:ea typeface="宋体" pitchFamily="2" charset="-122"/>
                <a:cs typeface="Courier New"/>
              </a:rPr>
              <a:t>)</a:t>
            </a:r>
            <a:r>
              <a:rPr lang="en-US" altLang="zh-CN" sz="1400" dirty="0" smtClean="0">
                <a:ea typeface="宋体" pitchFamily="2" charset="-122"/>
              </a:rPr>
              <a:t> </a:t>
            </a:r>
            <a:r>
              <a:rPr lang="en-US" altLang="zh-CN" sz="1400" dirty="0" smtClean="0">
                <a:latin typeface="Calibri"/>
                <a:ea typeface="宋体" pitchFamily="2" charset="-122"/>
                <a:cs typeface="Calibri"/>
              </a:rPr>
              <a:t>Space</a:t>
            </a:r>
            <a:r>
              <a:rPr lang="en-US" altLang="zh-CN" sz="1400" dirty="0" smtClean="0">
                <a:ea typeface="宋体" pitchFamily="2" charset="-122"/>
              </a:rPr>
              <a:t> 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– No False 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Positives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/>
            </a:r>
            <a:b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</a:b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n: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dataset size,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r: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result size,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m: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domain size ,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R: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query range size</a:t>
            </a:r>
            <a:b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</a:br>
            <a:endParaRPr lang="en-US" sz="1400" dirty="0"/>
          </a:p>
        </p:txBody>
      </p:sp>
      <p:cxnSp>
        <p:nvCxnSpPr>
          <p:cNvPr id="112" name="6 - Ευθεία γραμμή σύνδεσης"/>
          <p:cNvCxnSpPr/>
          <p:nvPr/>
        </p:nvCxnSpPr>
        <p:spPr bwMode="auto">
          <a:xfrm>
            <a:off x="-7299" y="6430717"/>
            <a:ext cx="9144000" cy="0"/>
          </a:xfrm>
          <a:prstGeom prst="line">
            <a:avLst/>
          </a:prstGeom>
          <a:ln w="12700" cmpd="sng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9419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0"/>
    </mc:Choice>
    <mc:Fallback xmlns="">
      <p:transition xmlns:p14="http://schemas.microsoft.com/office/powerpoint/2010/main" spd="slow" advTm="714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2" grpId="0"/>
      <p:bldP spid="196" grpId="0" animBg="1"/>
      <p:bldP spid="197" grpId="0"/>
      <p:bldP spid="201" grpId="0" animBg="1"/>
      <p:bldP spid="202" grpId="0" animBg="1"/>
      <p:bldP spid="204" grpId="0" animBg="1"/>
      <p:bldP spid="205" grpId="0" animBg="1"/>
      <p:bldP spid="207" grpId="0" animBg="1"/>
      <p:bldP spid="208" grpId="0" animBg="1"/>
      <p:bldP spid="12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2"/>
            <a:ext cx="8229600" cy="11398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CN" sz="3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Logarithmic</a:t>
            </a:r>
            <a:r>
              <a:rPr lang="en-US" altLang="zh-CN" sz="3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-U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niform</a:t>
            </a:r>
            <a:r>
              <a:rPr lang="en-US" altLang="zh-CN" sz="3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</a:t>
            </a:r>
            <a:r>
              <a:rPr lang="en-US" altLang="zh-CN" sz="3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R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ange</a:t>
            </a:r>
            <a:r>
              <a:rPr lang="en-US" altLang="zh-CN" sz="3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C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over</a:t>
            </a:r>
            <a:r>
              <a:rPr lang="en-US" altLang="zh-CN" sz="3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Approach</a:t>
            </a:r>
            <a:endParaRPr lang="en-US" altLang="zh-CN" sz="3400" dirty="0" smtClean="0">
              <a:solidFill>
                <a:schemeClr val="tx1">
                  <a:lumMod val="95000"/>
                  <a:lumOff val="5000"/>
                </a:schemeClr>
              </a:solidFill>
              <a:ea typeface="宋体" pitchFamily="2" charset="-122"/>
            </a:endParaRPr>
          </a:p>
        </p:txBody>
      </p:sp>
      <p:cxnSp>
        <p:nvCxnSpPr>
          <p:cNvPr id="7" name="6 - Ευθεία γραμμή σύνδεσης"/>
          <p:cNvCxnSpPr/>
          <p:nvPr/>
        </p:nvCxnSpPr>
        <p:spPr bwMode="auto">
          <a:xfrm>
            <a:off x="381000" y="1447800"/>
            <a:ext cx="82296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4174108" y="4884659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1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814936" y="4882680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464328" y="4888998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4" name="Rectangle 83"/>
          <p:cNvSpPr/>
          <p:nvPr/>
        </p:nvSpPr>
        <p:spPr>
          <a:xfrm>
            <a:off x="3970643" y="4824881"/>
            <a:ext cx="543524" cy="427183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85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57" y="486053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 87"/>
          <p:cNvSpPr/>
          <p:nvPr/>
        </p:nvSpPr>
        <p:spPr>
          <a:xfrm>
            <a:off x="4611471" y="4824881"/>
            <a:ext cx="543524" cy="427183"/>
          </a:xfrm>
          <a:prstGeom prst="rect">
            <a:avLst/>
          </a:prstGeom>
          <a:solidFill>
            <a:srgbClr val="FFC00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89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29" y="482488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Rectangle 91"/>
          <p:cNvSpPr/>
          <p:nvPr/>
        </p:nvSpPr>
        <p:spPr>
          <a:xfrm>
            <a:off x="5260863" y="4824881"/>
            <a:ext cx="543524" cy="427183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93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421" y="4844905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/>
          <p:cNvSpPr/>
          <p:nvPr/>
        </p:nvSpPr>
        <p:spPr>
          <a:xfrm>
            <a:off x="6114790" y="4884659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1" name="Rectangle 80"/>
          <p:cNvSpPr/>
          <p:nvPr/>
        </p:nvSpPr>
        <p:spPr>
          <a:xfrm>
            <a:off x="6755618" y="4882680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5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7405010" y="4888998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6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5911324" y="4823581"/>
            <a:ext cx="543524" cy="427183"/>
          </a:xfrm>
          <a:prstGeom prst="rect">
            <a:avLst/>
          </a:prstGeom>
          <a:solidFill>
            <a:schemeClr val="tx2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36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139" y="486053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/>
          <p:cNvSpPr/>
          <p:nvPr/>
        </p:nvSpPr>
        <p:spPr>
          <a:xfrm>
            <a:off x="6552153" y="4824881"/>
            <a:ext cx="543524" cy="427183"/>
          </a:xfrm>
          <a:prstGeom prst="rect">
            <a:avLst/>
          </a:prstGeom>
          <a:solidFill>
            <a:schemeClr val="accent3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38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711" y="482488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/>
          <p:cNvSpPr/>
          <p:nvPr/>
        </p:nvSpPr>
        <p:spPr>
          <a:xfrm>
            <a:off x="7205331" y="4824881"/>
            <a:ext cx="543524" cy="427183"/>
          </a:xfrm>
          <a:prstGeom prst="rect">
            <a:avLst/>
          </a:prstGeom>
          <a:solidFill>
            <a:schemeClr val="accent5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40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103" y="4844905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Rectangle 140"/>
          <p:cNvSpPr/>
          <p:nvPr/>
        </p:nvSpPr>
        <p:spPr>
          <a:xfrm>
            <a:off x="8032689" y="4884659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8673517" y="4882680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8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7850078" y="4824881"/>
            <a:ext cx="543524" cy="427183"/>
          </a:xfrm>
          <a:prstGeom prst="rect">
            <a:avLst/>
          </a:prstGeom>
          <a:solidFill>
            <a:schemeClr val="accent6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45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039" y="486053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Rectangle 145"/>
          <p:cNvSpPr/>
          <p:nvPr/>
        </p:nvSpPr>
        <p:spPr>
          <a:xfrm>
            <a:off x="8477139" y="4824881"/>
            <a:ext cx="543524" cy="427183"/>
          </a:xfrm>
          <a:prstGeom prst="rect">
            <a:avLst/>
          </a:prstGeom>
          <a:solidFill>
            <a:schemeClr val="bg1">
              <a:lumMod val="65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47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610" y="482488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499" y="1910746"/>
            <a:ext cx="346016" cy="553223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50472" y="1500069"/>
            <a:ext cx="210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C</a:t>
            </a:r>
            <a:r>
              <a:rPr lang="en-US" sz="2000" b="1" dirty="0" smtClean="0">
                <a:latin typeface="Georgia" panose="02040502050405020303" pitchFamily="18" charset="0"/>
              </a:rPr>
              <a:t>lient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8222" y="2073671"/>
            <a:ext cx="1464203" cy="1282657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7722025" y="1500069"/>
            <a:ext cx="160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Georgia" panose="02040502050405020303" pitchFamily="18" charset="0"/>
              </a:rPr>
              <a:t>Untrusted</a:t>
            </a:r>
          </a:p>
          <a:p>
            <a:pPr algn="ctr"/>
            <a:r>
              <a:rPr lang="en-US" sz="2000" b="1" dirty="0" smtClean="0">
                <a:latin typeface="Georgia" panose="02040502050405020303" pitchFamily="18" charset="0"/>
              </a:rPr>
              <a:t>Cloud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pic>
        <p:nvPicPr>
          <p:cNvPr id="53" name="Picture 3" descr="D:\Personal Study\Research\paper_formats\research images\evi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63" y="2500088"/>
            <a:ext cx="602694" cy="60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ctangle 93"/>
          <p:cNvSpPr/>
          <p:nvPr/>
        </p:nvSpPr>
        <p:spPr>
          <a:xfrm>
            <a:off x="4395032" y="4181983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1-2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192097" y="4122205"/>
            <a:ext cx="641076" cy="422787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03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661" y="4159786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Rectangle 132"/>
          <p:cNvSpPr/>
          <p:nvPr/>
        </p:nvSpPr>
        <p:spPr>
          <a:xfrm>
            <a:off x="5670120" y="4182156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3-4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5467185" y="4122378"/>
            <a:ext cx="641076" cy="422787"/>
          </a:xfrm>
          <a:prstGeom prst="rect">
            <a:avLst/>
          </a:prstGeom>
          <a:solidFill>
            <a:schemeClr val="tx2">
              <a:lumMod val="20000"/>
              <a:lumOff val="8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43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749" y="4159959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" name="Rectangle 163"/>
          <p:cNvSpPr/>
          <p:nvPr/>
        </p:nvSpPr>
        <p:spPr>
          <a:xfrm>
            <a:off x="7044791" y="4182156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5-6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841856" y="4119842"/>
            <a:ext cx="641076" cy="422787"/>
          </a:xfrm>
          <a:prstGeom prst="rect">
            <a:avLst/>
          </a:prstGeom>
          <a:solidFill>
            <a:schemeClr val="accent3">
              <a:lumMod val="20000"/>
              <a:lumOff val="8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66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420" y="4159959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0" name="Rectangle 169"/>
          <p:cNvSpPr/>
          <p:nvPr/>
        </p:nvSpPr>
        <p:spPr>
          <a:xfrm>
            <a:off x="8342033" y="4170704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7-8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8139098" y="4119841"/>
            <a:ext cx="641076" cy="422787"/>
          </a:xfrm>
          <a:prstGeom prst="rect">
            <a:avLst/>
          </a:prstGeom>
          <a:solidFill>
            <a:schemeClr val="accent5">
              <a:lumMod val="20000"/>
              <a:lumOff val="8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72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662" y="4148507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" name="Rectangle 175"/>
          <p:cNvSpPr/>
          <p:nvPr/>
        </p:nvSpPr>
        <p:spPr>
          <a:xfrm>
            <a:off x="4970164" y="3425968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1-4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4764186" y="3364839"/>
            <a:ext cx="641076" cy="422787"/>
          </a:xfrm>
          <a:prstGeom prst="rect">
            <a:avLst/>
          </a:prstGeom>
          <a:solidFill>
            <a:schemeClr val="tx2"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78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793" y="3403771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" name="Rectangle 178"/>
          <p:cNvSpPr/>
          <p:nvPr/>
        </p:nvSpPr>
        <p:spPr>
          <a:xfrm>
            <a:off x="7685867" y="3425968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5-8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7486553" y="3366190"/>
            <a:ext cx="641076" cy="422787"/>
          </a:xfrm>
          <a:prstGeom prst="rect">
            <a:avLst/>
          </a:prstGeom>
          <a:solidFill>
            <a:schemeClr val="accent4"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81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496" y="3403771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" name="Rectangle 181"/>
          <p:cNvSpPr/>
          <p:nvPr/>
        </p:nvSpPr>
        <p:spPr>
          <a:xfrm>
            <a:off x="6343244" y="2643285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1-8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6154939" y="2583506"/>
            <a:ext cx="641076" cy="422787"/>
          </a:xfrm>
          <a:prstGeom prst="rect">
            <a:avLst/>
          </a:prstGeom>
          <a:solidFill>
            <a:schemeClr val="accent5"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84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873" y="2621088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Rectangle 3"/>
          <p:cNvSpPr txBox="1">
            <a:spLocks noChangeArrowheads="1"/>
          </p:cNvSpPr>
          <p:nvPr/>
        </p:nvSpPr>
        <p:spPr>
          <a:xfrm>
            <a:off x="635515" y="1528668"/>
            <a:ext cx="8715926" cy="821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altLang="zh-CN" sz="2000" b="1" dirty="0" smtClean="0">
                <a:ea typeface="宋体" pitchFamily="2" charset="-122"/>
              </a:rPr>
              <a:t>		Main idea:</a:t>
            </a:r>
            <a:r>
              <a:rPr lang="en-US" altLang="zh-CN" sz="2000" dirty="0" smtClean="0">
                <a:ea typeface="宋体" pitchFamily="2" charset="-122"/>
              </a:rPr>
              <a:t> Answer all the queries with the same size</a:t>
            </a:r>
          </a:p>
          <a:p>
            <a:pPr lvl="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altLang="zh-CN" sz="2000" dirty="0">
                <a:ea typeface="宋体" pitchFamily="2" charset="-122"/>
              </a:rPr>
              <a:t>	</a:t>
            </a:r>
            <a:r>
              <a:rPr lang="en-US" altLang="zh-CN" sz="2000" dirty="0" smtClean="0">
                <a:ea typeface="宋体" pitchFamily="2" charset="-122"/>
              </a:rPr>
              <a:t>			     with the same number of tokens</a:t>
            </a:r>
          </a:p>
        </p:txBody>
      </p:sp>
      <p:cxnSp>
        <p:nvCxnSpPr>
          <p:cNvPr id="159" name="112 - Ευθύγραμμο βέλος σύνδεσης"/>
          <p:cNvCxnSpPr>
            <a:stCxn id="183" idx="2"/>
            <a:endCxn id="177" idx="0"/>
          </p:cNvCxnSpPr>
          <p:nvPr/>
        </p:nvCxnSpPr>
        <p:spPr>
          <a:xfrm flipH="1">
            <a:off x="5084724" y="3006293"/>
            <a:ext cx="1390753" cy="35854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112 - Ευθύγραμμο βέλος σύνδεσης"/>
          <p:cNvCxnSpPr>
            <a:stCxn id="183" idx="2"/>
            <a:endCxn id="180" idx="0"/>
          </p:cNvCxnSpPr>
          <p:nvPr/>
        </p:nvCxnSpPr>
        <p:spPr>
          <a:xfrm>
            <a:off x="6475477" y="3006293"/>
            <a:ext cx="1331614" cy="359897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112 - Ευθύγραμμο βέλος σύνδεσης"/>
          <p:cNvCxnSpPr>
            <a:stCxn id="177" idx="2"/>
            <a:endCxn id="101" idx="0"/>
          </p:cNvCxnSpPr>
          <p:nvPr/>
        </p:nvCxnSpPr>
        <p:spPr>
          <a:xfrm flipH="1">
            <a:off x="4512635" y="3787626"/>
            <a:ext cx="572089" cy="33457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112 - Ευθύγραμμο βέλος σύνδεσης"/>
          <p:cNvCxnSpPr>
            <a:stCxn id="177" idx="2"/>
            <a:endCxn id="134" idx="0"/>
          </p:cNvCxnSpPr>
          <p:nvPr/>
        </p:nvCxnSpPr>
        <p:spPr>
          <a:xfrm>
            <a:off x="5084724" y="3787626"/>
            <a:ext cx="702999" cy="33475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112 - Ευθύγραμμο βέλος σύνδεσης"/>
          <p:cNvCxnSpPr>
            <a:stCxn id="180" idx="2"/>
            <a:endCxn id="165" idx="0"/>
          </p:cNvCxnSpPr>
          <p:nvPr/>
        </p:nvCxnSpPr>
        <p:spPr>
          <a:xfrm flipH="1">
            <a:off x="7162394" y="3788977"/>
            <a:ext cx="644697" cy="33086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112 - Ευθύγραμμο βέλος σύνδεσης"/>
          <p:cNvCxnSpPr>
            <a:stCxn id="180" idx="2"/>
            <a:endCxn id="171" idx="0"/>
          </p:cNvCxnSpPr>
          <p:nvPr/>
        </p:nvCxnSpPr>
        <p:spPr>
          <a:xfrm>
            <a:off x="7807091" y="3788977"/>
            <a:ext cx="652545" cy="330864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112 - Ευθύγραμμο βέλος σύνδεσης"/>
          <p:cNvCxnSpPr>
            <a:stCxn id="101" idx="2"/>
            <a:endCxn id="84" idx="0"/>
          </p:cNvCxnSpPr>
          <p:nvPr/>
        </p:nvCxnSpPr>
        <p:spPr>
          <a:xfrm flipH="1">
            <a:off x="4242405" y="4544992"/>
            <a:ext cx="270230" cy="27988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112 - Ευθύγραμμο βέλος σύνδεσης"/>
          <p:cNvCxnSpPr>
            <a:stCxn id="101" idx="2"/>
            <a:endCxn id="88" idx="0"/>
          </p:cNvCxnSpPr>
          <p:nvPr/>
        </p:nvCxnSpPr>
        <p:spPr>
          <a:xfrm>
            <a:off x="4512635" y="4544992"/>
            <a:ext cx="370598" cy="27988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112 - Ευθύγραμμο βέλος σύνδεσης"/>
          <p:cNvCxnSpPr>
            <a:stCxn id="134" idx="2"/>
            <a:endCxn id="92" idx="0"/>
          </p:cNvCxnSpPr>
          <p:nvPr/>
        </p:nvCxnSpPr>
        <p:spPr>
          <a:xfrm flipH="1">
            <a:off x="5532625" y="4545165"/>
            <a:ext cx="255098" cy="27971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112 - Ευθύγραμμο βέλος σύνδεσης"/>
          <p:cNvCxnSpPr>
            <a:stCxn id="134" idx="2"/>
            <a:endCxn id="135" idx="0"/>
          </p:cNvCxnSpPr>
          <p:nvPr/>
        </p:nvCxnSpPr>
        <p:spPr>
          <a:xfrm>
            <a:off x="5787723" y="4545165"/>
            <a:ext cx="395363" cy="27841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112 - Ευθύγραμμο βέλος σύνδεσης"/>
          <p:cNvCxnSpPr>
            <a:stCxn id="165" idx="2"/>
            <a:endCxn id="137" idx="0"/>
          </p:cNvCxnSpPr>
          <p:nvPr/>
        </p:nvCxnSpPr>
        <p:spPr>
          <a:xfrm flipH="1">
            <a:off x="6823915" y="4542629"/>
            <a:ext cx="338479" cy="28225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112 - Ευθύγραμμο βέλος σύνδεσης"/>
          <p:cNvCxnSpPr>
            <a:stCxn id="165" idx="2"/>
            <a:endCxn id="139" idx="0"/>
          </p:cNvCxnSpPr>
          <p:nvPr/>
        </p:nvCxnSpPr>
        <p:spPr>
          <a:xfrm>
            <a:off x="7162394" y="4542629"/>
            <a:ext cx="314699" cy="28225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112 - Ευθύγραμμο βέλος σύνδεσης"/>
          <p:cNvCxnSpPr>
            <a:stCxn id="171" idx="2"/>
            <a:endCxn id="144" idx="0"/>
          </p:cNvCxnSpPr>
          <p:nvPr/>
        </p:nvCxnSpPr>
        <p:spPr>
          <a:xfrm flipH="1">
            <a:off x="8121840" y="4542628"/>
            <a:ext cx="337796" cy="28225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112 - Ευθύγραμμο βέλος σύνδεσης"/>
          <p:cNvCxnSpPr>
            <a:stCxn id="171" idx="2"/>
            <a:endCxn id="146" idx="0"/>
          </p:cNvCxnSpPr>
          <p:nvPr/>
        </p:nvCxnSpPr>
        <p:spPr>
          <a:xfrm>
            <a:off x="8459636" y="4542628"/>
            <a:ext cx="289265" cy="28225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ight Arrow 151"/>
          <p:cNvSpPr/>
          <p:nvPr/>
        </p:nvSpPr>
        <p:spPr>
          <a:xfrm>
            <a:off x="121447" y="2888642"/>
            <a:ext cx="3323754" cy="117651"/>
          </a:xfrm>
          <a:prstGeom prst="rightArrow">
            <a:avLst>
              <a:gd name="adj1" fmla="val 50000"/>
              <a:gd name="adj2" fmla="val 128816"/>
            </a:avLst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 panose="02040502050405020303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4437" y="2519310"/>
            <a:ext cx="1630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U</a:t>
            </a:r>
            <a:r>
              <a:rPr lang="en-US" dirty="0" smtClean="0"/>
              <a:t>RC(1,4) = </a:t>
            </a:r>
            <a:endParaRPr lang="en-US" dirty="0"/>
          </a:p>
        </p:txBody>
      </p:sp>
      <p:sp>
        <p:nvSpPr>
          <p:cNvPr id="196" name="Right Arrow 195"/>
          <p:cNvSpPr/>
          <p:nvPr/>
        </p:nvSpPr>
        <p:spPr>
          <a:xfrm>
            <a:off x="113269" y="3610364"/>
            <a:ext cx="3331932" cy="135295"/>
          </a:xfrm>
          <a:prstGeom prst="rightArrow">
            <a:avLst>
              <a:gd name="adj1" fmla="val 50000"/>
              <a:gd name="adj2" fmla="val 128816"/>
            </a:avLst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 panose="02040502050405020303" pitchFamily="18" charset="0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86259" y="3241032"/>
            <a:ext cx="2165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URC(2,5) = </a:t>
            </a:r>
            <a:endParaRPr lang="en-US" dirty="0"/>
          </a:p>
        </p:txBody>
      </p:sp>
      <p:sp>
        <p:nvSpPr>
          <p:cNvPr id="201" name="Rectangle 200"/>
          <p:cNvSpPr/>
          <p:nvPr/>
        </p:nvSpPr>
        <p:spPr>
          <a:xfrm>
            <a:off x="1484733" y="3210397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02" name="Rectangle 201"/>
          <p:cNvSpPr/>
          <p:nvPr/>
        </p:nvSpPr>
        <p:spPr>
          <a:xfrm>
            <a:off x="1281268" y="3152598"/>
            <a:ext cx="543524" cy="427183"/>
          </a:xfrm>
          <a:prstGeom prst="rect">
            <a:avLst/>
          </a:prstGeom>
          <a:solidFill>
            <a:srgbClr val="FFC00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203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826" y="3152598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" name="Rectangle 203"/>
          <p:cNvSpPr/>
          <p:nvPr/>
        </p:nvSpPr>
        <p:spPr>
          <a:xfrm>
            <a:off x="2124938" y="3204712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3-4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205" name="Rectangle 204"/>
          <p:cNvSpPr/>
          <p:nvPr/>
        </p:nvSpPr>
        <p:spPr>
          <a:xfrm>
            <a:off x="1922003" y="3144934"/>
            <a:ext cx="641076" cy="422787"/>
          </a:xfrm>
          <a:prstGeom prst="rect">
            <a:avLst/>
          </a:prstGeom>
          <a:solidFill>
            <a:schemeClr val="tx2">
              <a:lumMod val="20000"/>
              <a:lumOff val="8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206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567" y="3182515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" name="Rectangle 206"/>
          <p:cNvSpPr/>
          <p:nvPr/>
        </p:nvSpPr>
        <p:spPr>
          <a:xfrm>
            <a:off x="2864300" y="3214364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5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208" name="Rectangle 207"/>
          <p:cNvSpPr/>
          <p:nvPr/>
        </p:nvSpPr>
        <p:spPr>
          <a:xfrm>
            <a:off x="2660835" y="3156565"/>
            <a:ext cx="543524" cy="427183"/>
          </a:xfrm>
          <a:prstGeom prst="rect">
            <a:avLst/>
          </a:prstGeom>
          <a:solidFill>
            <a:schemeClr val="accent3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209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93" y="3156565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13269" y="427355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	</a:t>
            </a:r>
            <a:r>
              <a:rPr lang="en-US" dirty="0" smtClean="0"/>
              <a:t>Equal </a:t>
            </a:r>
            <a:r>
              <a:rPr lang="en-US" dirty="0"/>
              <a:t>size ranges have tokens </a:t>
            </a:r>
            <a:endParaRPr lang="en-US" dirty="0" smtClean="0"/>
          </a:p>
          <a:p>
            <a:r>
              <a:rPr lang="en-US" dirty="0" smtClean="0"/>
              <a:t>	of </a:t>
            </a:r>
            <a:r>
              <a:rPr lang="en-US" dirty="0"/>
              <a:t>unequal </a:t>
            </a:r>
            <a:r>
              <a:rPr lang="en-US" dirty="0" smtClean="0"/>
              <a:t>size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72" y="4400399"/>
            <a:ext cx="433131" cy="43604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77123" y="5308871"/>
            <a:ext cx="21886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Complex tokens have 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specific structure </a:t>
            </a:r>
          </a:p>
        </p:txBody>
      </p:sp>
      <p:pic>
        <p:nvPicPr>
          <p:cNvPr id="234" name="Picture 2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72" y="5304883"/>
            <a:ext cx="433131" cy="436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746" y="4373938"/>
            <a:ext cx="471149" cy="471149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229" y="5280730"/>
            <a:ext cx="471149" cy="47114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2660835" y="5740931"/>
            <a:ext cx="639795" cy="10948"/>
          </a:xfrm>
          <a:prstGeom prst="straightConnector1">
            <a:avLst/>
          </a:prstGeom>
          <a:ln w="57150" cmpd="sng">
            <a:solidFill>
              <a:srgbClr val="008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Rectangle 115"/>
          <p:cNvSpPr/>
          <p:nvPr/>
        </p:nvSpPr>
        <p:spPr>
          <a:xfrm>
            <a:off x="3300630" y="5490571"/>
            <a:ext cx="58320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Solved by Logarithmic-SRC/Logarithmic </a:t>
            </a:r>
            <a:r>
              <a:rPr lang="en-US" sz="2400" b="1" dirty="0" err="1" smtClean="0"/>
              <a:t>SRCi</a:t>
            </a:r>
            <a:endParaRPr lang="en-US" sz="2400" b="1" dirty="0"/>
          </a:p>
        </p:txBody>
      </p:sp>
      <p:sp>
        <p:nvSpPr>
          <p:cNvPr id="114" name="Rectangle 113"/>
          <p:cNvSpPr/>
          <p:nvPr/>
        </p:nvSpPr>
        <p:spPr>
          <a:xfrm>
            <a:off x="1519343" y="2429692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1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2160171" y="2427713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1315878" y="2369914"/>
            <a:ext cx="543524" cy="427183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19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692" y="2405564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Rectangle 119"/>
          <p:cNvSpPr/>
          <p:nvPr/>
        </p:nvSpPr>
        <p:spPr>
          <a:xfrm>
            <a:off x="1956706" y="2369914"/>
            <a:ext cx="543524" cy="427183"/>
          </a:xfrm>
          <a:prstGeom prst="rect">
            <a:avLst/>
          </a:prstGeom>
          <a:solidFill>
            <a:srgbClr val="FFC00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21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264" y="2369914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>
            <a:off x="2777873" y="2429692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3-4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2574938" y="2369914"/>
            <a:ext cx="641076" cy="422787"/>
          </a:xfrm>
          <a:prstGeom prst="rect">
            <a:avLst/>
          </a:prstGeom>
          <a:solidFill>
            <a:schemeClr val="tx2">
              <a:lumMod val="20000"/>
              <a:lumOff val="8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24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502" y="2407495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TextBox 148"/>
          <p:cNvSpPr txBox="1"/>
          <p:nvPr/>
        </p:nvSpPr>
        <p:spPr>
          <a:xfrm>
            <a:off x="287782" y="6408820"/>
            <a:ext cx="84459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 smtClean="0">
                <a:solidFill>
                  <a:srgbClr val="000000"/>
                </a:solidFill>
                <a:ea typeface="宋体" pitchFamily="2" charset="-122"/>
              </a:rPr>
              <a:t>Intermediate Security</a:t>
            </a:r>
            <a:r>
              <a:rPr lang="en-US" altLang="zh-CN" sz="1400" dirty="0" smtClean="0">
                <a:solidFill>
                  <a:srgbClr val="000000"/>
                </a:solidFill>
                <a:ea typeface="宋体" pitchFamily="2" charset="-122"/>
              </a:rPr>
              <a:t> 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- </a:t>
            </a:r>
            <a:r>
              <a:rPr lang="en-US" altLang="zh-CN" sz="1400" dirty="0">
                <a:latin typeface="Courier New"/>
                <a:ea typeface="宋体" pitchFamily="2" charset="-122"/>
                <a:cs typeface="Courier New"/>
              </a:rPr>
              <a:t>O</a:t>
            </a:r>
            <a:r>
              <a:rPr lang="en-US" altLang="zh-CN" sz="1400" dirty="0" smtClean="0">
                <a:latin typeface="Courier New"/>
                <a:ea typeface="宋体" pitchFamily="2" charset="-122"/>
                <a:cs typeface="Courier New"/>
              </a:rPr>
              <a:t>(</a:t>
            </a:r>
            <a:r>
              <a:rPr lang="en-US" altLang="zh-CN" sz="1400" dirty="0" err="1" smtClean="0">
                <a:latin typeface="Courier New"/>
                <a:ea typeface="宋体" pitchFamily="2" charset="-122"/>
                <a:cs typeface="Courier New"/>
              </a:rPr>
              <a:t>logR</a:t>
            </a:r>
            <a:r>
              <a:rPr lang="en-US" altLang="zh-CN" sz="1400" dirty="0" smtClean="0">
                <a:latin typeface="Courier New"/>
                <a:ea typeface="宋体" pitchFamily="2" charset="-122"/>
                <a:cs typeface="Courier New"/>
              </a:rPr>
              <a:t>)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Query Size - 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O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(</a:t>
            </a:r>
            <a:r>
              <a:rPr lang="en-US" altLang="zh-CN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logR+r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)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Search Time - </a:t>
            </a:r>
            <a:r>
              <a:rPr lang="en-US" altLang="zh-CN" sz="1400" dirty="0">
                <a:latin typeface="Courier New"/>
                <a:ea typeface="宋体" pitchFamily="2" charset="-122"/>
                <a:cs typeface="Courier New"/>
              </a:rPr>
              <a:t>O(</a:t>
            </a:r>
            <a:r>
              <a:rPr lang="en-US" altLang="zh-CN" sz="1400" dirty="0" err="1" smtClean="0">
                <a:latin typeface="Courier New"/>
                <a:ea typeface="宋体" pitchFamily="2" charset="-122"/>
                <a:cs typeface="Courier New"/>
              </a:rPr>
              <a:t>nlogm</a:t>
            </a:r>
            <a:r>
              <a:rPr lang="en-US" altLang="zh-CN" sz="1400" dirty="0" smtClean="0">
                <a:latin typeface="Courier New"/>
                <a:ea typeface="宋体" pitchFamily="2" charset="-122"/>
                <a:cs typeface="Courier New"/>
              </a:rPr>
              <a:t>)</a:t>
            </a:r>
            <a:r>
              <a:rPr lang="en-US" altLang="zh-CN" sz="1400" dirty="0" smtClean="0">
                <a:ea typeface="宋体" pitchFamily="2" charset="-122"/>
              </a:rPr>
              <a:t> </a:t>
            </a:r>
            <a:r>
              <a:rPr lang="en-US" altLang="zh-CN" sz="1400" dirty="0" smtClean="0">
                <a:latin typeface="Calibri"/>
                <a:ea typeface="宋体" pitchFamily="2" charset="-122"/>
                <a:cs typeface="Calibri"/>
              </a:rPr>
              <a:t>Space</a:t>
            </a:r>
            <a:r>
              <a:rPr lang="en-US" altLang="zh-CN" sz="1400" dirty="0" smtClean="0">
                <a:ea typeface="宋体" pitchFamily="2" charset="-122"/>
              </a:rPr>
              <a:t> 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– No False 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Positives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/>
            </a:r>
            <a:b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</a:b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n: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dataset size,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r: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result size,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m: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domain size ,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R: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query range size</a:t>
            </a:r>
            <a:b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</a:br>
            <a:endParaRPr lang="en-US" sz="1400" dirty="0"/>
          </a:p>
        </p:txBody>
      </p:sp>
      <p:cxnSp>
        <p:nvCxnSpPr>
          <p:cNvPr id="150" name="6 - Ευθεία γραμμή σύνδεσης"/>
          <p:cNvCxnSpPr/>
          <p:nvPr/>
        </p:nvCxnSpPr>
        <p:spPr bwMode="auto">
          <a:xfrm>
            <a:off x="-7299" y="6430717"/>
            <a:ext cx="9144000" cy="0"/>
          </a:xfrm>
          <a:prstGeom prst="line">
            <a:avLst/>
          </a:prstGeom>
          <a:ln w="12700" cmpd="sng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8354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9"/>
    </mc:Choice>
    <mc:Fallback xmlns="">
      <p:transition xmlns:p14="http://schemas.microsoft.com/office/powerpoint/2010/main" spd="slow" advTm="158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Shape 1"/>
          <p:cNvSpPr txBox="1"/>
          <p:nvPr/>
        </p:nvSpPr>
        <p:spPr>
          <a:xfrm>
            <a:off x="457200" y="380880"/>
            <a:ext cx="8229240" cy="113940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400" dirty="0">
                <a:solidFill>
                  <a:srgbClr val="0D0D0D"/>
                </a:solidFill>
                <a:latin typeface="Calibri"/>
                <a:ea typeface="宋体"/>
              </a:rPr>
              <a:t>Cloud Computing</a:t>
            </a:r>
            <a:endParaRPr dirty="0"/>
          </a:p>
        </p:txBody>
      </p:sp>
      <p:sp>
        <p:nvSpPr>
          <p:cNvPr id="50" name="CustomShape 2"/>
          <p:cNvSpPr/>
          <p:nvPr/>
        </p:nvSpPr>
        <p:spPr>
          <a:xfrm>
            <a:off x="457200" y="1600200"/>
            <a:ext cx="8534160" cy="525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000000"/>
                </a:solidFill>
                <a:latin typeface="Calibri"/>
                <a:ea typeface="宋体"/>
              </a:rPr>
              <a:t>Pros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  <a:ea typeface="宋体"/>
              </a:rPr>
              <a:t>:</a:t>
            </a:r>
            <a:endParaRPr lang="en-US" dirty="0"/>
          </a:p>
          <a:p>
            <a:pPr lvl="1">
              <a:lnSpc>
                <a:spcPct val="100000"/>
              </a:lnSpc>
              <a:buFont typeface="Calibri"/>
              <a:buChar char="+"/>
            </a:pPr>
            <a:r>
              <a:rPr lang="en-US" sz="2800" dirty="0">
                <a:solidFill>
                  <a:srgbClr val="000000"/>
                </a:solidFill>
                <a:ea typeface="宋体"/>
              </a:rPr>
              <a:t> </a:t>
            </a:r>
            <a:r>
              <a:rPr lang="en-US" sz="2800" b="1" dirty="0">
                <a:solidFill>
                  <a:srgbClr val="00B050"/>
                </a:solidFill>
                <a:ea typeface="宋体"/>
              </a:rPr>
              <a:t>Near infinite scalability </a:t>
            </a:r>
            <a:r>
              <a:rPr lang="en-US" sz="2800" dirty="0">
                <a:solidFill>
                  <a:srgbClr val="000000"/>
                </a:solidFill>
                <a:ea typeface="宋体"/>
              </a:rPr>
              <a:t>for big data analytic</a:t>
            </a:r>
            <a:endParaRPr dirty="0" smtClean="0"/>
          </a:p>
          <a:p>
            <a:pPr lvl="1">
              <a:lnSpc>
                <a:spcPct val="100000"/>
              </a:lnSpc>
              <a:buFont typeface="Calibri"/>
              <a:buChar char="+"/>
            </a:pPr>
            <a:r>
              <a:rPr lang="en-US" sz="2800" dirty="0" smtClean="0">
                <a:solidFill>
                  <a:srgbClr val="000000"/>
                </a:solidFill>
                <a:latin typeface="Calibri"/>
                <a:ea typeface="宋体"/>
              </a:rPr>
              <a:t> </a:t>
            </a:r>
            <a:r>
              <a:rPr lang="en-US" sz="2800" dirty="0">
                <a:solidFill>
                  <a:srgbClr val="00B050"/>
                </a:solidFill>
                <a:latin typeface="Calibri"/>
                <a:ea typeface="宋体"/>
              </a:rPr>
              <a:t>Easy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宋体"/>
              </a:rPr>
              <a:t> and </a:t>
            </a:r>
            <a:r>
              <a:rPr lang="en-US" sz="2800" dirty="0">
                <a:solidFill>
                  <a:srgbClr val="00B050"/>
                </a:solidFill>
                <a:latin typeface="Calibri"/>
                <a:ea typeface="宋体"/>
              </a:rPr>
              <a:t>ubiquitous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宋体"/>
              </a:rPr>
              <a:t> access on solid data</a:t>
            </a:r>
            <a:endParaRPr dirty="0"/>
          </a:p>
          <a:p>
            <a:pPr lvl="1">
              <a:lnSpc>
                <a:spcPct val="100000"/>
              </a:lnSpc>
              <a:buFont typeface="Calibri"/>
              <a:buChar char="+"/>
            </a:pPr>
            <a:r>
              <a:rPr lang="en-US" sz="2800" dirty="0">
                <a:solidFill>
                  <a:srgbClr val="000000"/>
                </a:solidFill>
                <a:latin typeface="Calibri"/>
                <a:ea typeface="宋体"/>
              </a:rPr>
              <a:t> </a:t>
            </a:r>
            <a:r>
              <a:rPr lang="en-US" sz="2800" dirty="0">
                <a:solidFill>
                  <a:srgbClr val="00B050"/>
                </a:solidFill>
                <a:latin typeface="Calibri"/>
                <a:ea typeface="宋体"/>
              </a:rPr>
              <a:t>Cost reduction 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宋体"/>
              </a:rPr>
              <a:t>with the use of shared infrastructure</a:t>
            </a:r>
            <a:endParaRPr dirty="0"/>
          </a:p>
          <a:p>
            <a:pPr lvl="1">
              <a:lnSpc>
                <a:spcPct val="100000"/>
              </a:lnSpc>
            </a:pPr>
            <a:r>
              <a:rPr lang="en-US" sz="2800" dirty="0">
                <a:solidFill>
                  <a:srgbClr val="000000"/>
                </a:solidFill>
                <a:latin typeface="Calibri"/>
                <a:ea typeface="宋体"/>
              </a:rPr>
              <a:t>+</a:t>
            </a:r>
            <a:r>
              <a:rPr lang="en-US" sz="2800" dirty="0" smtClean="0">
                <a:solidFill>
                  <a:srgbClr val="00B050"/>
                </a:solidFill>
                <a:latin typeface="Calibri"/>
                <a:ea typeface="宋体"/>
              </a:rPr>
              <a:t> </a:t>
            </a:r>
            <a:r>
              <a:rPr lang="en-US" sz="2800" dirty="0">
                <a:solidFill>
                  <a:srgbClr val="00B050"/>
                </a:solidFill>
                <a:latin typeface="Calibri"/>
                <a:ea typeface="宋体"/>
              </a:rPr>
              <a:t>Affordable 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宋体"/>
              </a:rPr>
              <a:t>for small and medium </a:t>
            </a:r>
            <a:r>
              <a:rPr lang="en-US" sz="2800" dirty="0" smtClean="0">
                <a:solidFill>
                  <a:srgbClr val="000000"/>
                </a:solidFill>
                <a:latin typeface="Calibri"/>
                <a:ea typeface="宋体"/>
              </a:rPr>
              <a:t>businesses</a:t>
            </a:r>
            <a:endParaRPr dirty="0" smtClean="0"/>
          </a:p>
          <a:p>
            <a:pPr>
              <a:lnSpc>
                <a:spcPct val="100000"/>
              </a:lnSpc>
            </a:pPr>
            <a:r>
              <a:rPr lang="en-US" sz="2800" b="1" dirty="0" smtClean="0">
                <a:solidFill>
                  <a:srgbClr val="000000"/>
                </a:solidFill>
                <a:latin typeface="Calibri"/>
                <a:ea typeface="宋体"/>
              </a:rPr>
              <a:t>Cons:</a:t>
            </a:r>
            <a:endParaRPr dirty="0" smtClean="0"/>
          </a:p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Calibri"/>
                <a:ea typeface="宋体"/>
              </a:rPr>
              <a:t>	- Serious 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  <a:ea typeface="宋体"/>
              </a:rPr>
              <a:t>security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  <a:ea typeface="宋体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Calibri"/>
                <a:ea typeface="宋体"/>
              </a:rPr>
              <a:t>and 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  <a:ea typeface="宋体"/>
              </a:rPr>
              <a:t>privacy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  <a:ea typeface="宋体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  <a:ea typeface="宋体"/>
              </a:rPr>
              <a:t>concerns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  <a:ea typeface="宋体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Calibri"/>
                <a:ea typeface="宋体"/>
              </a:rPr>
              <a:t>regarding 			  outsourcing and querying on private company or 			  personal data</a:t>
            </a:r>
          </a:p>
          <a:p>
            <a:pPr>
              <a:lnSpc>
                <a:spcPct val="100000"/>
              </a:lnSpc>
            </a:pPr>
            <a:endParaRPr lang="en-US" sz="2800" dirty="0" smtClean="0">
              <a:solidFill>
                <a:srgbClr val="000000"/>
              </a:solidFill>
              <a:latin typeface="Calibri"/>
              <a:ea typeface="宋体"/>
            </a:endParaRPr>
          </a:p>
          <a:p>
            <a:pPr>
              <a:lnSpc>
                <a:spcPct val="100000"/>
              </a:lnSpc>
            </a:pPr>
            <a:r>
              <a:rPr lang="en-US" sz="2800" b="1" dirty="0" smtClean="0">
                <a:solidFill>
                  <a:srgbClr val="000000"/>
                </a:solidFill>
                <a:ea typeface="宋体"/>
              </a:rPr>
              <a:t>Solution: </a:t>
            </a:r>
            <a:r>
              <a:rPr lang="en-US" dirty="0" smtClean="0"/>
              <a:t> </a:t>
            </a:r>
            <a:r>
              <a:rPr lang="en-US" sz="2800" dirty="0" smtClean="0">
                <a:solidFill>
                  <a:srgbClr val="000000"/>
                </a:solidFill>
                <a:ea typeface="宋体"/>
              </a:rPr>
              <a:t>Privacy Preserving Querying</a:t>
            </a:r>
            <a:endParaRPr lang="en-US" sz="2800" dirty="0" smtClean="0">
              <a:solidFill>
                <a:srgbClr val="000000"/>
              </a:solidFill>
              <a:latin typeface="Calibri"/>
              <a:ea typeface="宋体"/>
            </a:endParaRPr>
          </a:p>
          <a:p>
            <a:pPr lvl="1">
              <a:lnSpc>
                <a:spcPct val="100000"/>
              </a:lnSpc>
              <a:buFont typeface="Calibri"/>
              <a:buChar char="-"/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51" name="Line 3"/>
          <p:cNvSpPr/>
          <p:nvPr/>
        </p:nvSpPr>
        <p:spPr>
          <a:xfrm>
            <a:off x="380880" y="1447560"/>
            <a:ext cx="8229600" cy="0"/>
          </a:xfrm>
          <a:prstGeom prst="line">
            <a:avLst/>
          </a:prstGeom>
          <a:ln w="25560">
            <a:solidFill>
              <a:srgbClr val="404040"/>
            </a:solidFill>
            <a:round/>
          </a:ln>
        </p:spPr>
      </p:sp>
      <p:pic>
        <p:nvPicPr>
          <p:cNvPr id="52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6153120" y="609480"/>
            <a:ext cx="1085400" cy="7419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625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26"/>
    </mc:Choice>
    <mc:Fallback xmlns="">
      <p:transition xmlns:p14="http://schemas.microsoft.com/office/powerpoint/2010/main" spd="slow" advTm="25926"/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2"/>
            <a:ext cx="8229600" cy="11398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CN" sz="3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Logarithmic</a:t>
            </a:r>
            <a:r>
              <a:rPr lang="en-US" altLang="zh-CN" sz="3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-S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ingle</a:t>
            </a:r>
            <a:r>
              <a:rPr lang="en-US" altLang="zh-CN" sz="3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</a:t>
            </a:r>
            <a:r>
              <a:rPr lang="en-US" altLang="zh-CN" sz="3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R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ange</a:t>
            </a:r>
            <a:r>
              <a:rPr lang="en-US" altLang="zh-CN" sz="3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C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over</a:t>
            </a:r>
            <a:r>
              <a:rPr lang="en-US" altLang="zh-CN" sz="3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Approach</a:t>
            </a:r>
            <a:endParaRPr lang="en-US" altLang="zh-CN" sz="3400" dirty="0" smtClean="0">
              <a:solidFill>
                <a:schemeClr val="tx1">
                  <a:lumMod val="95000"/>
                  <a:lumOff val="5000"/>
                </a:schemeClr>
              </a:solidFill>
              <a:ea typeface="宋体" pitchFamily="2" charset="-122"/>
            </a:endParaRPr>
          </a:p>
        </p:txBody>
      </p:sp>
      <p:cxnSp>
        <p:nvCxnSpPr>
          <p:cNvPr id="7" name="6 - Ευθεία γραμμή σύνδεσης"/>
          <p:cNvCxnSpPr/>
          <p:nvPr/>
        </p:nvCxnSpPr>
        <p:spPr bwMode="auto">
          <a:xfrm>
            <a:off x="381000" y="1447800"/>
            <a:ext cx="82296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99" y="1910746"/>
            <a:ext cx="346016" cy="553223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50472" y="1500069"/>
            <a:ext cx="210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C</a:t>
            </a:r>
            <a:r>
              <a:rPr lang="en-US" sz="2000" b="1" dirty="0" smtClean="0">
                <a:latin typeface="Georgia" panose="02040502050405020303" pitchFamily="18" charset="0"/>
              </a:rPr>
              <a:t>lient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222" y="2073671"/>
            <a:ext cx="1464203" cy="1282657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7722025" y="1500069"/>
            <a:ext cx="160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Georgia" panose="02040502050405020303" pitchFamily="18" charset="0"/>
              </a:rPr>
              <a:t>Untrusted</a:t>
            </a:r>
          </a:p>
          <a:p>
            <a:pPr algn="ctr"/>
            <a:r>
              <a:rPr lang="en-US" sz="2000" b="1" dirty="0" smtClean="0">
                <a:latin typeface="Georgia" panose="02040502050405020303" pitchFamily="18" charset="0"/>
              </a:rPr>
              <a:t>Cloud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4174108" y="4884659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1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4814936" y="4882680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6" name="Rectangle 95"/>
          <p:cNvSpPr/>
          <p:nvPr/>
        </p:nvSpPr>
        <p:spPr>
          <a:xfrm>
            <a:off x="5464328" y="4888998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7" name="Rectangle 96"/>
          <p:cNvSpPr/>
          <p:nvPr/>
        </p:nvSpPr>
        <p:spPr>
          <a:xfrm>
            <a:off x="3970643" y="4824881"/>
            <a:ext cx="543524" cy="427183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98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57" y="486053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Rectangle 98"/>
          <p:cNvSpPr/>
          <p:nvPr/>
        </p:nvSpPr>
        <p:spPr>
          <a:xfrm>
            <a:off x="4611471" y="4824881"/>
            <a:ext cx="543524" cy="427183"/>
          </a:xfrm>
          <a:prstGeom prst="rect">
            <a:avLst/>
          </a:prstGeom>
          <a:solidFill>
            <a:srgbClr val="FFC00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00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29" y="482488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Rectangle 101"/>
          <p:cNvSpPr/>
          <p:nvPr/>
        </p:nvSpPr>
        <p:spPr>
          <a:xfrm>
            <a:off x="5260863" y="4824881"/>
            <a:ext cx="543524" cy="427183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04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421" y="4844905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Rectangle 104"/>
          <p:cNvSpPr/>
          <p:nvPr/>
        </p:nvSpPr>
        <p:spPr>
          <a:xfrm>
            <a:off x="6114790" y="4884659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6755618" y="4882680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5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7405010" y="4888998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6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5911324" y="4823581"/>
            <a:ext cx="543524" cy="427183"/>
          </a:xfrm>
          <a:prstGeom prst="rect">
            <a:avLst/>
          </a:prstGeom>
          <a:solidFill>
            <a:schemeClr val="tx2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09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139" y="486053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Rectangle 109"/>
          <p:cNvSpPr/>
          <p:nvPr/>
        </p:nvSpPr>
        <p:spPr>
          <a:xfrm>
            <a:off x="6552153" y="4824881"/>
            <a:ext cx="543524" cy="427183"/>
          </a:xfrm>
          <a:prstGeom prst="rect">
            <a:avLst/>
          </a:prstGeom>
          <a:solidFill>
            <a:schemeClr val="accent3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11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711" y="482488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Rectangle 111"/>
          <p:cNvSpPr/>
          <p:nvPr/>
        </p:nvSpPr>
        <p:spPr>
          <a:xfrm>
            <a:off x="7205331" y="4824881"/>
            <a:ext cx="543524" cy="427183"/>
          </a:xfrm>
          <a:prstGeom prst="rect">
            <a:avLst/>
          </a:prstGeom>
          <a:solidFill>
            <a:schemeClr val="accent5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13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103" y="4844905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Rectangle 113"/>
          <p:cNvSpPr/>
          <p:nvPr/>
        </p:nvSpPr>
        <p:spPr>
          <a:xfrm>
            <a:off x="8032689" y="4884659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8673517" y="4882680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8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7850078" y="4824881"/>
            <a:ext cx="543524" cy="427183"/>
          </a:xfrm>
          <a:prstGeom prst="rect">
            <a:avLst/>
          </a:prstGeom>
          <a:solidFill>
            <a:schemeClr val="accent6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17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039" y="486053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Rectangle 118"/>
          <p:cNvSpPr/>
          <p:nvPr/>
        </p:nvSpPr>
        <p:spPr>
          <a:xfrm>
            <a:off x="8477139" y="4824881"/>
            <a:ext cx="543524" cy="427183"/>
          </a:xfrm>
          <a:prstGeom prst="rect">
            <a:avLst/>
          </a:prstGeom>
          <a:solidFill>
            <a:schemeClr val="bg1">
              <a:lumMod val="65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20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610" y="482488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Rectangle 120"/>
          <p:cNvSpPr/>
          <p:nvPr/>
        </p:nvSpPr>
        <p:spPr>
          <a:xfrm>
            <a:off x="4395032" y="4181983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1-2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4192097" y="4122205"/>
            <a:ext cx="641076" cy="422787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23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661" y="4159786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Rectangle 123"/>
          <p:cNvSpPr/>
          <p:nvPr/>
        </p:nvSpPr>
        <p:spPr>
          <a:xfrm>
            <a:off x="5670120" y="4182156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3-4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5467185" y="4122378"/>
            <a:ext cx="641076" cy="422787"/>
          </a:xfrm>
          <a:prstGeom prst="rect">
            <a:avLst/>
          </a:prstGeom>
          <a:solidFill>
            <a:schemeClr val="tx2">
              <a:lumMod val="20000"/>
              <a:lumOff val="8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26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749" y="4159959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Rectangle 126"/>
          <p:cNvSpPr/>
          <p:nvPr/>
        </p:nvSpPr>
        <p:spPr>
          <a:xfrm>
            <a:off x="7044791" y="4182156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5-6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6841856" y="4119842"/>
            <a:ext cx="641076" cy="422787"/>
          </a:xfrm>
          <a:prstGeom prst="rect">
            <a:avLst/>
          </a:prstGeom>
          <a:solidFill>
            <a:schemeClr val="accent3">
              <a:lumMod val="20000"/>
              <a:lumOff val="8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29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420" y="4159959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Rectangle 129"/>
          <p:cNvSpPr/>
          <p:nvPr/>
        </p:nvSpPr>
        <p:spPr>
          <a:xfrm>
            <a:off x="8342033" y="4170704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7-8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8139098" y="4119841"/>
            <a:ext cx="641076" cy="422787"/>
          </a:xfrm>
          <a:prstGeom prst="rect">
            <a:avLst/>
          </a:prstGeom>
          <a:solidFill>
            <a:schemeClr val="accent5">
              <a:lumMod val="20000"/>
              <a:lumOff val="8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32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662" y="4148507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" name="Rectangle 147"/>
          <p:cNvSpPr/>
          <p:nvPr/>
        </p:nvSpPr>
        <p:spPr>
          <a:xfrm>
            <a:off x="4970164" y="3425968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1-4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4764186" y="3364839"/>
            <a:ext cx="641076" cy="422787"/>
          </a:xfrm>
          <a:prstGeom prst="rect">
            <a:avLst/>
          </a:prstGeom>
          <a:solidFill>
            <a:schemeClr val="tx2"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54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793" y="3403771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Rectangle 158"/>
          <p:cNvSpPr/>
          <p:nvPr/>
        </p:nvSpPr>
        <p:spPr>
          <a:xfrm>
            <a:off x="7685867" y="3425968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5-8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7486553" y="3366190"/>
            <a:ext cx="641076" cy="422787"/>
          </a:xfrm>
          <a:prstGeom prst="rect">
            <a:avLst/>
          </a:prstGeom>
          <a:solidFill>
            <a:schemeClr val="accent4"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90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496" y="3403771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" name="Rectangle 190"/>
          <p:cNvSpPr/>
          <p:nvPr/>
        </p:nvSpPr>
        <p:spPr>
          <a:xfrm>
            <a:off x="6343244" y="2643285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1-8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6154939" y="2583506"/>
            <a:ext cx="641076" cy="422787"/>
          </a:xfrm>
          <a:prstGeom prst="rect">
            <a:avLst/>
          </a:prstGeom>
          <a:solidFill>
            <a:schemeClr val="accent5"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93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873" y="2621088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4" name="112 - Ευθύγραμμο βέλος σύνδεσης"/>
          <p:cNvCxnSpPr>
            <a:stCxn id="192" idx="2"/>
            <a:endCxn id="153" idx="0"/>
          </p:cNvCxnSpPr>
          <p:nvPr/>
        </p:nvCxnSpPr>
        <p:spPr>
          <a:xfrm flipH="1">
            <a:off x="5084724" y="3006293"/>
            <a:ext cx="1390753" cy="35854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112 - Ευθύγραμμο βέλος σύνδεσης"/>
          <p:cNvCxnSpPr>
            <a:stCxn id="192" idx="2"/>
            <a:endCxn id="189" idx="0"/>
          </p:cNvCxnSpPr>
          <p:nvPr/>
        </p:nvCxnSpPr>
        <p:spPr>
          <a:xfrm>
            <a:off x="6475477" y="3006293"/>
            <a:ext cx="1331614" cy="359897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112 - Ευθύγραμμο βέλος σύνδεσης"/>
          <p:cNvCxnSpPr>
            <a:stCxn id="153" idx="2"/>
            <a:endCxn id="122" idx="0"/>
          </p:cNvCxnSpPr>
          <p:nvPr/>
        </p:nvCxnSpPr>
        <p:spPr>
          <a:xfrm flipH="1">
            <a:off x="4512635" y="3787626"/>
            <a:ext cx="572089" cy="33457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112 - Ευθύγραμμο βέλος σύνδεσης"/>
          <p:cNvCxnSpPr>
            <a:stCxn id="153" idx="2"/>
            <a:endCxn id="125" idx="0"/>
          </p:cNvCxnSpPr>
          <p:nvPr/>
        </p:nvCxnSpPr>
        <p:spPr>
          <a:xfrm>
            <a:off x="5084724" y="3787626"/>
            <a:ext cx="702999" cy="33475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112 - Ευθύγραμμο βέλος σύνδεσης"/>
          <p:cNvCxnSpPr>
            <a:stCxn id="189" idx="2"/>
            <a:endCxn id="128" idx="0"/>
          </p:cNvCxnSpPr>
          <p:nvPr/>
        </p:nvCxnSpPr>
        <p:spPr>
          <a:xfrm flipH="1">
            <a:off x="7162394" y="3788977"/>
            <a:ext cx="644697" cy="33086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112 - Ευθύγραμμο βέλος σύνδεσης"/>
          <p:cNvCxnSpPr>
            <a:stCxn id="189" idx="2"/>
            <a:endCxn id="131" idx="0"/>
          </p:cNvCxnSpPr>
          <p:nvPr/>
        </p:nvCxnSpPr>
        <p:spPr>
          <a:xfrm>
            <a:off x="7807091" y="3788977"/>
            <a:ext cx="652545" cy="330864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112 - Ευθύγραμμο βέλος σύνδεσης"/>
          <p:cNvCxnSpPr>
            <a:stCxn id="122" idx="2"/>
            <a:endCxn id="97" idx="0"/>
          </p:cNvCxnSpPr>
          <p:nvPr/>
        </p:nvCxnSpPr>
        <p:spPr>
          <a:xfrm flipH="1">
            <a:off x="4242405" y="4544992"/>
            <a:ext cx="270230" cy="27988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112 - Ευθύγραμμο βέλος σύνδεσης"/>
          <p:cNvCxnSpPr>
            <a:stCxn id="122" idx="2"/>
            <a:endCxn id="99" idx="0"/>
          </p:cNvCxnSpPr>
          <p:nvPr/>
        </p:nvCxnSpPr>
        <p:spPr>
          <a:xfrm>
            <a:off x="4512635" y="4544992"/>
            <a:ext cx="370598" cy="27988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112 - Ευθύγραμμο βέλος σύνδεσης"/>
          <p:cNvCxnSpPr>
            <a:stCxn id="125" idx="2"/>
            <a:endCxn id="102" idx="0"/>
          </p:cNvCxnSpPr>
          <p:nvPr/>
        </p:nvCxnSpPr>
        <p:spPr>
          <a:xfrm flipH="1">
            <a:off x="5532625" y="4545165"/>
            <a:ext cx="255098" cy="27971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112 - Ευθύγραμμο βέλος σύνδεσης"/>
          <p:cNvCxnSpPr>
            <a:stCxn id="125" idx="2"/>
            <a:endCxn id="108" idx="0"/>
          </p:cNvCxnSpPr>
          <p:nvPr/>
        </p:nvCxnSpPr>
        <p:spPr>
          <a:xfrm>
            <a:off x="5787723" y="4545165"/>
            <a:ext cx="395363" cy="27841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112 - Ευθύγραμμο βέλος σύνδεσης"/>
          <p:cNvCxnSpPr>
            <a:stCxn id="128" idx="2"/>
            <a:endCxn id="110" idx="0"/>
          </p:cNvCxnSpPr>
          <p:nvPr/>
        </p:nvCxnSpPr>
        <p:spPr>
          <a:xfrm flipH="1">
            <a:off x="6823915" y="4542629"/>
            <a:ext cx="338479" cy="28225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112 - Ευθύγραμμο βέλος σύνδεσης"/>
          <p:cNvCxnSpPr>
            <a:stCxn id="128" idx="2"/>
            <a:endCxn id="112" idx="0"/>
          </p:cNvCxnSpPr>
          <p:nvPr/>
        </p:nvCxnSpPr>
        <p:spPr>
          <a:xfrm>
            <a:off x="7162394" y="4542629"/>
            <a:ext cx="314699" cy="28225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112 - Ευθύγραμμο βέλος σύνδεσης"/>
          <p:cNvCxnSpPr>
            <a:stCxn id="131" idx="2"/>
            <a:endCxn id="116" idx="0"/>
          </p:cNvCxnSpPr>
          <p:nvPr/>
        </p:nvCxnSpPr>
        <p:spPr>
          <a:xfrm flipH="1">
            <a:off x="8121840" y="4542628"/>
            <a:ext cx="337796" cy="28225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112 - Ευθύγραμμο βέλος σύνδεσης"/>
          <p:cNvCxnSpPr>
            <a:stCxn id="131" idx="2"/>
            <a:endCxn id="119" idx="0"/>
          </p:cNvCxnSpPr>
          <p:nvPr/>
        </p:nvCxnSpPr>
        <p:spPr>
          <a:xfrm>
            <a:off x="8459636" y="4542628"/>
            <a:ext cx="289265" cy="28225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Rectangle 3"/>
          <p:cNvSpPr txBox="1">
            <a:spLocks noChangeArrowheads="1"/>
          </p:cNvSpPr>
          <p:nvPr/>
        </p:nvSpPr>
        <p:spPr>
          <a:xfrm>
            <a:off x="635515" y="1528668"/>
            <a:ext cx="8715926" cy="821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altLang="zh-CN" sz="2000" b="1" dirty="0" smtClean="0">
                <a:ea typeface="宋体" pitchFamily="2" charset="-122"/>
              </a:rPr>
              <a:t>		Main idea:</a:t>
            </a:r>
            <a:r>
              <a:rPr lang="en-US" altLang="zh-CN" sz="2000" dirty="0" smtClean="0">
                <a:ea typeface="宋体" pitchFamily="2" charset="-122"/>
              </a:rPr>
              <a:t> An</a:t>
            </a:r>
            <a:r>
              <a:rPr lang="en-US" altLang="zh-CN" sz="2000" dirty="0">
                <a:ea typeface="宋体" pitchFamily="2" charset="-122"/>
              </a:rPr>
              <a:t>swe</a:t>
            </a:r>
            <a:r>
              <a:rPr lang="en-US" altLang="zh-CN" sz="2000" dirty="0" smtClean="0">
                <a:ea typeface="宋体" pitchFamily="2" charset="-122"/>
              </a:rPr>
              <a:t>r all the queries with one token</a:t>
            </a:r>
          </a:p>
        </p:txBody>
      </p:sp>
      <p:sp>
        <p:nvSpPr>
          <p:cNvPr id="210" name="Right Arrow 209"/>
          <p:cNvSpPr/>
          <p:nvPr/>
        </p:nvSpPr>
        <p:spPr>
          <a:xfrm>
            <a:off x="121447" y="2888642"/>
            <a:ext cx="2447858" cy="117651"/>
          </a:xfrm>
          <a:prstGeom prst="rightArrow">
            <a:avLst>
              <a:gd name="adj1" fmla="val 50000"/>
              <a:gd name="adj2" fmla="val 128816"/>
            </a:avLst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 panose="02040502050405020303" pitchFamily="18" charset="0"/>
            </a:endParaRPr>
          </a:p>
        </p:txBody>
      </p:sp>
      <p:sp>
        <p:nvSpPr>
          <p:cNvPr id="211" name="Rectangle 210"/>
          <p:cNvSpPr/>
          <p:nvPr/>
        </p:nvSpPr>
        <p:spPr>
          <a:xfrm>
            <a:off x="194437" y="2519310"/>
            <a:ext cx="1630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SRC(4,5) = 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329324" y="2462314"/>
            <a:ext cx="641076" cy="422787"/>
            <a:chOff x="1329324" y="2462314"/>
            <a:chExt cx="641076" cy="422787"/>
          </a:xfrm>
        </p:grpSpPr>
        <p:sp>
          <p:nvSpPr>
            <p:cNvPr id="216" name="Rectangle 215"/>
            <p:cNvSpPr/>
            <p:nvPr/>
          </p:nvSpPr>
          <p:spPr>
            <a:xfrm>
              <a:off x="1517629" y="2522093"/>
              <a:ext cx="388521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1-8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1329324" y="2462314"/>
              <a:ext cx="641076" cy="422787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218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8258" y="2499896"/>
              <a:ext cx="132365" cy="127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20" name="Straight Arrow Connector 219"/>
          <p:cNvCxnSpPr/>
          <p:nvPr/>
        </p:nvCxnSpPr>
        <p:spPr>
          <a:xfrm>
            <a:off x="5961139" y="5437499"/>
            <a:ext cx="1113277" cy="0"/>
          </a:xfrm>
          <a:prstGeom prst="straightConnector1">
            <a:avLst/>
          </a:prstGeom>
          <a:ln>
            <a:solidFill>
              <a:schemeClr val="tx2"/>
            </a:solidFill>
            <a:headEnd type="oval"/>
            <a:tailEnd type="oval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Arrow Connector 220"/>
          <p:cNvCxnSpPr/>
          <p:nvPr/>
        </p:nvCxnSpPr>
        <p:spPr>
          <a:xfrm>
            <a:off x="4054832" y="5437499"/>
            <a:ext cx="1749555" cy="0"/>
          </a:xfrm>
          <a:prstGeom prst="straightConnector1">
            <a:avLst/>
          </a:prstGeom>
          <a:ln>
            <a:solidFill>
              <a:srgbClr val="FF0000"/>
            </a:solidFill>
            <a:headEnd type="oval"/>
            <a:tailEnd type="oval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Arrow Connector 221"/>
          <p:cNvCxnSpPr/>
          <p:nvPr/>
        </p:nvCxnSpPr>
        <p:spPr>
          <a:xfrm>
            <a:off x="7252851" y="5437499"/>
            <a:ext cx="1749555" cy="0"/>
          </a:xfrm>
          <a:prstGeom prst="straightConnector1">
            <a:avLst/>
          </a:prstGeom>
          <a:ln>
            <a:solidFill>
              <a:srgbClr val="FF0000"/>
            </a:solidFill>
            <a:headEnd type="oval"/>
            <a:tailEnd type="oval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223345" y="5547140"/>
            <a:ext cx="1533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a typeface="宋体" pitchFamily="2" charset="-122"/>
              </a:rPr>
              <a:t>False Positives</a:t>
            </a:r>
          </a:p>
        </p:txBody>
      </p:sp>
      <p:sp>
        <p:nvSpPr>
          <p:cNvPr id="223" name="Rectangle 222"/>
          <p:cNvSpPr/>
          <p:nvPr/>
        </p:nvSpPr>
        <p:spPr>
          <a:xfrm>
            <a:off x="7372189" y="5547140"/>
            <a:ext cx="1533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a typeface="宋体" pitchFamily="2" charset="-122"/>
              </a:rPr>
              <a:t>False Positives</a:t>
            </a:r>
          </a:p>
        </p:txBody>
      </p:sp>
      <p:sp>
        <p:nvSpPr>
          <p:cNvPr id="224" name="Rectangle 223"/>
          <p:cNvSpPr/>
          <p:nvPr/>
        </p:nvSpPr>
        <p:spPr>
          <a:xfrm>
            <a:off x="5782421" y="5547140"/>
            <a:ext cx="1535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ea typeface="宋体" pitchFamily="2" charset="-122"/>
              </a:rPr>
              <a:t>Actual Answer</a:t>
            </a:r>
          </a:p>
        </p:txBody>
      </p:sp>
      <p:sp>
        <p:nvSpPr>
          <p:cNvPr id="225" name="Rectangle 224"/>
          <p:cNvSpPr/>
          <p:nvPr/>
        </p:nvSpPr>
        <p:spPr>
          <a:xfrm>
            <a:off x="721373" y="3220104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a typeface="宋体" pitchFamily="2" charset="-122"/>
              </a:rPr>
              <a:t>O(n)</a:t>
            </a:r>
            <a:r>
              <a:rPr lang="en-US" dirty="0" smtClean="0">
                <a:ea typeface="宋体" pitchFamily="2" charset="-122"/>
              </a:rPr>
              <a:t> False Positives</a:t>
            </a:r>
          </a:p>
        </p:txBody>
      </p:sp>
      <p:pic>
        <p:nvPicPr>
          <p:cNvPr id="226" name="Picture 2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384" y="3207944"/>
            <a:ext cx="433131" cy="436048"/>
          </a:xfrm>
          <a:prstGeom prst="rect">
            <a:avLst/>
          </a:prstGeom>
        </p:spPr>
      </p:pic>
      <p:pic>
        <p:nvPicPr>
          <p:cNvPr id="231" name="Picture 3" descr="D:\Personal Study\Research\paper_formats\research images\evi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63" y="2500088"/>
            <a:ext cx="602694" cy="60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91"/>
          <p:cNvSpPr txBox="1"/>
          <p:nvPr/>
        </p:nvSpPr>
        <p:spPr>
          <a:xfrm>
            <a:off x="739296" y="6408820"/>
            <a:ext cx="75429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tx2"/>
                </a:solidFill>
                <a:ea typeface="宋体" pitchFamily="2" charset="-122"/>
              </a:rPr>
              <a:t>Optimal Security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– </a:t>
            </a:r>
            <a:r>
              <a:rPr lang="en-US" altLang="zh-CN" sz="1400" dirty="0">
                <a:latin typeface="Courier New"/>
                <a:ea typeface="宋体" pitchFamily="2" charset="-122"/>
                <a:cs typeface="Courier New"/>
              </a:rPr>
              <a:t>O</a:t>
            </a:r>
            <a:r>
              <a:rPr lang="en-US" altLang="zh-CN" sz="1400" dirty="0" smtClean="0">
                <a:latin typeface="Courier New"/>
                <a:ea typeface="宋体" pitchFamily="2" charset="-122"/>
                <a:cs typeface="Courier New"/>
              </a:rPr>
              <a:t>(1)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Query Size - </a:t>
            </a:r>
            <a:r>
              <a:rPr lang="en-US" altLang="zh-CN" sz="1400" dirty="0">
                <a:solidFill>
                  <a:srgbClr val="FF0000"/>
                </a:solidFill>
                <a:latin typeface="Courier New"/>
                <a:ea typeface="宋体" pitchFamily="2" charset="-122"/>
                <a:cs typeface="Courier New"/>
              </a:rPr>
              <a:t>O</a:t>
            </a:r>
            <a:r>
              <a:rPr lang="en-US" altLang="zh-CN" sz="1400" dirty="0" smtClean="0">
                <a:solidFill>
                  <a:srgbClr val="FF0000"/>
                </a:solidFill>
                <a:latin typeface="Courier New"/>
                <a:ea typeface="宋体" pitchFamily="2" charset="-122"/>
                <a:cs typeface="Courier New"/>
              </a:rPr>
              <a:t>(n)</a:t>
            </a:r>
            <a:r>
              <a:rPr lang="en-US" altLang="zh-CN" sz="1400" dirty="0" smtClean="0">
                <a:solidFill>
                  <a:srgbClr val="FF0000"/>
                </a:solidFill>
                <a:ea typeface="宋体" pitchFamily="2" charset="-122"/>
              </a:rPr>
              <a:t> Search Time 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- </a:t>
            </a:r>
            <a:r>
              <a:rPr lang="en-US" altLang="zh-CN" sz="1400" dirty="0">
                <a:latin typeface="Courier New"/>
                <a:ea typeface="宋体" pitchFamily="2" charset="-122"/>
                <a:cs typeface="Courier New"/>
              </a:rPr>
              <a:t>O(</a:t>
            </a:r>
            <a:r>
              <a:rPr lang="en-US" altLang="zh-CN" sz="1400" dirty="0" err="1" smtClean="0">
                <a:latin typeface="Courier New"/>
                <a:ea typeface="宋体" pitchFamily="2" charset="-122"/>
                <a:cs typeface="Courier New"/>
              </a:rPr>
              <a:t>nlogm</a:t>
            </a:r>
            <a:r>
              <a:rPr lang="en-US" altLang="zh-CN" sz="1400" dirty="0" smtClean="0">
                <a:latin typeface="Courier New"/>
                <a:ea typeface="宋体" pitchFamily="2" charset="-122"/>
                <a:cs typeface="Courier New"/>
              </a:rPr>
              <a:t>)</a:t>
            </a:r>
            <a:r>
              <a:rPr lang="en-US" altLang="zh-CN" sz="1400" dirty="0" smtClean="0">
                <a:ea typeface="宋体" pitchFamily="2" charset="-122"/>
              </a:rPr>
              <a:t> </a:t>
            </a:r>
            <a:r>
              <a:rPr lang="en-US" altLang="zh-CN" sz="1400" dirty="0" smtClean="0">
                <a:latin typeface="Calibri"/>
                <a:ea typeface="宋体" pitchFamily="2" charset="-122"/>
                <a:cs typeface="Calibri"/>
              </a:rPr>
              <a:t>Space</a:t>
            </a:r>
            <a:r>
              <a:rPr lang="en-US" altLang="zh-CN" sz="1400" dirty="0" smtClean="0">
                <a:ea typeface="宋体" pitchFamily="2" charset="-122"/>
              </a:rPr>
              <a:t> 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– </a:t>
            </a:r>
            <a:r>
              <a:rPr lang="en-US" altLang="zh-CN" sz="1400" dirty="0">
                <a:solidFill>
                  <a:srgbClr val="FF0000"/>
                </a:solidFill>
                <a:latin typeface="Courier New"/>
                <a:ea typeface="宋体" pitchFamily="2" charset="-122"/>
                <a:cs typeface="Courier New"/>
              </a:rPr>
              <a:t>O</a:t>
            </a:r>
            <a:r>
              <a:rPr lang="en-US" altLang="zh-CN" sz="1400" dirty="0" smtClean="0">
                <a:solidFill>
                  <a:srgbClr val="FF0000"/>
                </a:solidFill>
                <a:latin typeface="Courier New"/>
                <a:ea typeface="宋体" pitchFamily="2" charset="-122"/>
                <a:cs typeface="Courier New"/>
              </a:rPr>
              <a:t>(n)</a:t>
            </a:r>
            <a:r>
              <a:rPr lang="en-US" altLang="zh-CN" sz="1400" dirty="0" smtClean="0">
                <a:solidFill>
                  <a:srgbClr val="FF0000"/>
                </a:solidFill>
                <a:ea typeface="宋体" pitchFamily="2" charset="-122"/>
              </a:rPr>
              <a:t> </a:t>
            </a:r>
            <a:r>
              <a:rPr lang="en-US" altLang="zh-CN" sz="1400" dirty="0">
                <a:solidFill>
                  <a:srgbClr val="FF0000"/>
                </a:solidFill>
                <a:ea typeface="宋体" pitchFamily="2" charset="-122"/>
              </a:rPr>
              <a:t>False </a:t>
            </a:r>
            <a:r>
              <a:rPr lang="en-US" altLang="zh-CN" sz="1400" dirty="0" smtClean="0">
                <a:solidFill>
                  <a:srgbClr val="FF0000"/>
                </a:solidFill>
                <a:ea typeface="宋体" pitchFamily="2" charset="-122"/>
              </a:rPr>
              <a:t>Positives</a:t>
            </a:r>
            <a:r>
              <a:rPr lang="en-US" altLang="zh-CN" sz="1400" dirty="0">
                <a:solidFill>
                  <a:srgbClr val="FF0000"/>
                </a:solidFill>
                <a:ea typeface="宋体" pitchFamily="2" charset="-122"/>
              </a:rPr>
              <a:t/>
            </a:r>
            <a:br>
              <a:rPr lang="en-US" altLang="zh-CN" sz="1400" dirty="0">
                <a:solidFill>
                  <a:srgbClr val="FF0000"/>
                </a:solidFill>
                <a:ea typeface="宋体" pitchFamily="2" charset="-122"/>
              </a:rPr>
            </a:b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n: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dataset size,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r: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result size,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m: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domain size ,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R: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query range size</a:t>
            </a:r>
            <a:b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</a:br>
            <a:endParaRPr lang="en-US" sz="1400" dirty="0"/>
          </a:p>
        </p:txBody>
      </p:sp>
      <p:cxnSp>
        <p:nvCxnSpPr>
          <p:cNvPr id="93" name="6 - Ευθεία γραμμή σύνδεσης"/>
          <p:cNvCxnSpPr/>
          <p:nvPr/>
        </p:nvCxnSpPr>
        <p:spPr bwMode="auto">
          <a:xfrm>
            <a:off x="-7299" y="6430717"/>
            <a:ext cx="9144000" cy="0"/>
          </a:xfrm>
          <a:prstGeom prst="line">
            <a:avLst/>
          </a:prstGeom>
          <a:ln w="12700" cmpd="sng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1191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2"/>
    </mc:Choice>
    <mc:Fallback xmlns="">
      <p:transition xmlns:p14="http://schemas.microsoft.com/office/powerpoint/2010/main" spd="slow" advTm="429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  <p:bldP spid="211" grpId="0"/>
      <p:bldP spid="9" grpId="0"/>
      <p:bldP spid="223" grpId="0"/>
      <p:bldP spid="224" grpId="0"/>
      <p:bldP spid="2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2"/>
            <a:ext cx="8229600" cy="11398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CN" sz="3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Logarithmic</a:t>
            </a:r>
            <a:r>
              <a:rPr lang="en-US" altLang="zh-CN" sz="3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-S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ingle</a:t>
            </a:r>
            <a:r>
              <a:rPr lang="en-US" altLang="zh-CN" sz="3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</a:t>
            </a:r>
            <a:r>
              <a:rPr lang="en-US" altLang="zh-CN" sz="3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R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ange</a:t>
            </a:r>
            <a:r>
              <a:rPr lang="en-US" altLang="zh-CN" sz="3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C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over</a:t>
            </a:r>
            <a:r>
              <a:rPr lang="en-US" altLang="zh-CN" sz="3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Approach</a:t>
            </a:r>
            <a:endParaRPr lang="en-US" altLang="zh-CN" sz="3400" dirty="0" smtClean="0">
              <a:solidFill>
                <a:schemeClr val="tx1">
                  <a:lumMod val="95000"/>
                  <a:lumOff val="5000"/>
                </a:schemeClr>
              </a:solidFill>
              <a:ea typeface="宋体" pitchFamily="2" charset="-122"/>
            </a:endParaRPr>
          </a:p>
        </p:txBody>
      </p:sp>
      <p:cxnSp>
        <p:nvCxnSpPr>
          <p:cNvPr id="7" name="6 - Ευθεία γραμμή σύνδεσης"/>
          <p:cNvCxnSpPr/>
          <p:nvPr/>
        </p:nvCxnSpPr>
        <p:spPr bwMode="auto">
          <a:xfrm>
            <a:off x="381000" y="1447800"/>
            <a:ext cx="82296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99" y="1910746"/>
            <a:ext cx="346016" cy="553223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50472" y="1500069"/>
            <a:ext cx="210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C</a:t>
            </a:r>
            <a:r>
              <a:rPr lang="en-US" sz="2000" b="1" dirty="0" smtClean="0">
                <a:latin typeface="Georgia" panose="02040502050405020303" pitchFamily="18" charset="0"/>
              </a:rPr>
              <a:t>lient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222" y="2073671"/>
            <a:ext cx="1464203" cy="1282657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7722025" y="1500069"/>
            <a:ext cx="160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Georgia" panose="02040502050405020303" pitchFamily="18" charset="0"/>
              </a:rPr>
              <a:t>Untrusted</a:t>
            </a:r>
          </a:p>
          <a:p>
            <a:pPr algn="ctr"/>
            <a:r>
              <a:rPr lang="en-US" sz="2000" b="1" dirty="0" smtClean="0">
                <a:latin typeface="Georgia" panose="02040502050405020303" pitchFamily="18" charset="0"/>
              </a:rPr>
              <a:t>Cloud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4086520" y="4884659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1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4727348" y="4882680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6" name="Rectangle 95"/>
          <p:cNvSpPr/>
          <p:nvPr/>
        </p:nvSpPr>
        <p:spPr>
          <a:xfrm>
            <a:off x="5464328" y="4888998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7" name="Rectangle 96"/>
          <p:cNvSpPr/>
          <p:nvPr/>
        </p:nvSpPr>
        <p:spPr>
          <a:xfrm>
            <a:off x="3883055" y="4824881"/>
            <a:ext cx="543524" cy="427183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98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869" y="486053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Rectangle 98"/>
          <p:cNvSpPr/>
          <p:nvPr/>
        </p:nvSpPr>
        <p:spPr>
          <a:xfrm>
            <a:off x="4523883" y="4824881"/>
            <a:ext cx="543524" cy="427183"/>
          </a:xfrm>
          <a:prstGeom prst="rect">
            <a:avLst/>
          </a:prstGeom>
          <a:solidFill>
            <a:srgbClr val="FFC00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00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441" y="482488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Rectangle 101"/>
          <p:cNvSpPr/>
          <p:nvPr/>
        </p:nvSpPr>
        <p:spPr>
          <a:xfrm>
            <a:off x="5260863" y="4824881"/>
            <a:ext cx="543524" cy="427183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04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421" y="4844905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Rectangle 104"/>
          <p:cNvSpPr/>
          <p:nvPr/>
        </p:nvSpPr>
        <p:spPr>
          <a:xfrm>
            <a:off x="6114790" y="4884659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6755618" y="4882680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5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7405010" y="4888998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6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5911324" y="4823581"/>
            <a:ext cx="543524" cy="427183"/>
          </a:xfrm>
          <a:prstGeom prst="rect">
            <a:avLst/>
          </a:prstGeom>
          <a:solidFill>
            <a:schemeClr val="tx2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09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139" y="486053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Rectangle 109"/>
          <p:cNvSpPr/>
          <p:nvPr/>
        </p:nvSpPr>
        <p:spPr>
          <a:xfrm>
            <a:off x="6552153" y="4824881"/>
            <a:ext cx="543524" cy="427183"/>
          </a:xfrm>
          <a:prstGeom prst="rect">
            <a:avLst/>
          </a:prstGeom>
          <a:solidFill>
            <a:schemeClr val="accent3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11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711" y="482488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Rectangle 111"/>
          <p:cNvSpPr/>
          <p:nvPr/>
        </p:nvSpPr>
        <p:spPr>
          <a:xfrm>
            <a:off x="7205331" y="4824881"/>
            <a:ext cx="543524" cy="427183"/>
          </a:xfrm>
          <a:prstGeom prst="rect">
            <a:avLst/>
          </a:prstGeom>
          <a:solidFill>
            <a:schemeClr val="accent5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13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103" y="4844905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Rectangle 113"/>
          <p:cNvSpPr/>
          <p:nvPr/>
        </p:nvSpPr>
        <p:spPr>
          <a:xfrm>
            <a:off x="8120277" y="4884659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8761105" y="4882680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8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7937666" y="4824881"/>
            <a:ext cx="543524" cy="427183"/>
          </a:xfrm>
          <a:prstGeom prst="rect">
            <a:avLst/>
          </a:prstGeom>
          <a:solidFill>
            <a:schemeClr val="accent6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17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627" y="486053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Rectangle 118"/>
          <p:cNvSpPr/>
          <p:nvPr/>
        </p:nvSpPr>
        <p:spPr>
          <a:xfrm>
            <a:off x="8564727" y="4824881"/>
            <a:ext cx="543524" cy="427183"/>
          </a:xfrm>
          <a:prstGeom prst="rect">
            <a:avLst/>
          </a:prstGeom>
          <a:solidFill>
            <a:schemeClr val="bg1">
              <a:lumMod val="65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20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198" y="482488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Rectangle 120"/>
          <p:cNvSpPr/>
          <p:nvPr/>
        </p:nvSpPr>
        <p:spPr>
          <a:xfrm>
            <a:off x="4307444" y="4181983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1-2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4104509" y="4122205"/>
            <a:ext cx="641076" cy="422787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23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073" y="4159786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Rectangle 123"/>
          <p:cNvSpPr/>
          <p:nvPr/>
        </p:nvSpPr>
        <p:spPr>
          <a:xfrm>
            <a:off x="5670120" y="4182156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3-4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5467185" y="4122378"/>
            <a:ext cx="641076" cy="422787"/>
          </a:xfrm>
          <a:prstGeom prst="rect">
            <a:avLst/>
          </a:prstGeom>
          <a:solidFill>
            <a:schemeClr val="tx2">
              <a:lumMod val="20000"/>
              <a:lumOff val="8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26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749" y="4159959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Rectangle 126"/>
          <p:cNvSpPr/>
          <p:nvPr/>
        </p:nvSpPr>
        <p:spPr>
          <a:xfrm>
            <a:off x="7044791" y="4182156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5-6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6841856" y="4119842"/>
            <a:ext cx="641076" cy="422787"/>
          </a:xfrm>
          <a:prstGeom prst="rect">
            <a:avLst/>
          </a:prstGeom>
          <a:solidFill>
            <a:schemeClr val="accent3">
              <a:lumMod val="20000"/>
              <a:lumOff val="8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29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420" y="4159959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Rectangle 129"/>
          <p:cNvSpPr/>
          <p:nvPr/>
        </p:nvSpPr>
        <p:spPr>
          <a:xfrm>
            <a:off x="8429621" y="4170704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7-8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8226686" y="4119841"/>
            <a:ext cx="641076" cy="422787"/>
          </a:xfrm>
          <a:prstGeom prst="rect">
            <a:avLst/>
          </a:prstGeom>
          <a:solidFill>
            <a:schemeClr val="accent5">
              <a:lumMod val="20000"/>
              <a:lumOff val="8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32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250" y="4148507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4764186" y="3364839"/>
            <a:ext cx="641076" cy="422787"/>
            <a:chOff x="4764186" y="3364839"/>
            <a:chExt cx="641076" cy="422787"/>
          </a:xfrm>
        </p:grpSpPr>
        <p:sp>
          <p:nvSpPr>
            <p:cNvPr id="148" name="Rectangle 147"/>
            <p:cNvSpPr/>
            <p:nvPr/>
          </p:nvSpPr>
          <p:spPr>
            <a:xfrm>
              <a:off x="4970164" y="3425968"/>
              <a:ext cx="388521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1-4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4764186" y="3364839"/>
              <a:ext cx="641076" cy="422787"/>
            </a:xfrm>
            <a:prstGeom prst="rect">
              <a:avLst/>
            </a:prstGeom>
            <a:solidFill>
              <a:schemeClr val="tx2"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54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0793" y="3403771"/>
              <a:ext cx="132365" cy="127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9" name="Rectangle 158"/>
          <p:cNvSpPr/>
          <p:nvPr/>
        </p:nvSpPr>
        <p:spPr>
          <a:xfrm>
            <a:off x="7685867" y="3425968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5-8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7486553" y="3366190"/>
            <a:ext cx="641076" cy="422787"/>
          </a:xfrm>
          <a:prstGeom prst="rect">
            <a:avLst/>
          </a:prstGeom>
          <a:solidFill>
            <a:schemeClr val="accent4"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90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496" y="3403771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" name="Rectangle 190"/>
          <p:cNvSpPr/>
          <p:nvPr/>
        </p:nvSpPr>
        <p:spPr>
          <a:xfrm>
            <a:off x="6343244" y="2643285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1-8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6154939" y="2583506"/>
            <a:ext cx="641076" cy="422787"/>
          </a:xfrm>
          <a:prstGeom prst="rect">
            <a:avLst/>
          </a:prstGeom>
          <a:solidFill>
            <a:schemeClr val="accent5"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93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873" y="2621088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4" name="112 - Ευθύγραμμο βέλος σύνδεσης"/>
          <p:cNvCxnSpPr>
            <a:stCxn id="192" idx="2"/>
            <a:endCxn id="153" idx="0"/>
          </p:cNvCxnSpPr>
          <p:nvPr/>
        </p:nvCxnSpPr>
        <p:spPr>
          <a:xfrm flipH="1">
            <a:off x="5084724" y="3006293"/>
            <a:ext cx="1390753" cy="35854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112 - Ευθύγραμμο βέλος σύνδεσης"/>
          <p:cNvCxnSpPr>
            <a:stCxn id="192" idx="2"/>
            <a:endCxn id="189" idx="0"/>
          </p:cNvCxnSpPr>
          <p:nvPr/>
        </p:nvCxnSpPr>
        <p:spPr>
          <a:xfrm>
            <a:off x="6475477" y="3006293"/>
            <a:ext cx="1331614" cy="359897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112 - Ευθύγραμμο βέλος σύνδεσης"/>
          <p:cNvCxnSpPr>
            <a:stCxn id="153" idx="2"/>
            <a:endCxn id="122" idx="0"/>
          </p:cNvCxnSpPr>
          <p:nvPr/>
        </p:nvCxnSpPr>
        <p:spPr>
          <a:xfrm flipH="1">
            <a:off x="4425047" y="3787626"/>
            <a:ext cx="659677" cy="33457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112 - Ευθύγραμμο βέλος σύνδεσης"/>
          <p:cNvCxnSpPr>
            <a:stCxn id="153" idx="2"/>
            <a:endCxn id="125" idx="0"/>
          </p:cNvCxnSpPr>
          <p:nvPr/>
        </p:nvCxnSpPr>
        <p:spPr>
          <a:xfrm>
            <a:off x="5084724" y="3787626"/>
            <a:ext cx="702999" cy="33475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112 - Ευθύγραμμο βέλος σύνδεσης"/>
          <p:cNvCxnSpPr>
            <a:stCxn id="189" idx="2"/>
            <a:endCxn id="128" idx="0"/>
          </p:cNvCxnSpPr>
          <p:nvPr/>
        </p:nvCxnSpPr>
        <p:spPr>
          <a:xfrm flipH="1">
            <a:off x="7162394" y="3788977"/>
            <a:ext cx="644697" cy="33086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112 - Ευθύγραμμο βέλος σύνδεσης"/>
          <p:cNvCxnSpPr>
            <a:stCxn id="189" idx="2"/>
            <a:endCxn id="131" idx="0"/>
          </p:cNvCxnSpPr>
          <p:nvPr/>
        </p:nvCxnSpPr>
        <p:spPr>
          <a:xfrm>
            <a:off x="7807091" y="3788977"/>
            <a:ext cx="740133" cy="330864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112 - Ευθύγραμμο βέλος σύνδεσης"/>
          <p:cNvCxnSpPr>
            <a:stCxn id="122" idx="2"/>
            <a:endCxn id="97" idx="0"/>
          </p:cNvCxnSpPr>
          <p:nvPr/>
        </p:nvCxnSpPr>
        <p:spPr>
          <a:xfrm flipH="1">
            <a:off x="4154817" y="4544992"/>
            <a:ext cx="270230" cy="27988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112 - Ευθύγραμμο βέλος σύνδεσης"/>
          <p:cNvCxnSpPr>
            <a:stCxn id="122" idx="2"/>
            <a:endCxn id="99" idx="0"/>
          </p:cNvCxnSpPr>
          <p:nvPr/>
        </p:nvCxnSpPr>
        <p:spPr>
          <a:xfrm>
            <a:off x="4425047" y="4544992"/>
            <a:ext cx="370598" cy="27988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112 - Ευθύγραμμο βέλος σύνδεσης"/>
          <p:cNvCxnSpPr>
            <a:stCxn id="125" idx="2"/>
            <a:endCxn id="102" idx="0"/>
          </p:cNvCxnSpPr>
          <p:nvPr/>
        </p:nvCxnSpPr>
        <p:spPr>
          <a:xfrm flipH="1">
            <a:off x="5532625" y="4545165"/>
            <a:ext cx="255098" cy="27971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112 - Ευθύγραμμο βέλος σύνδεσης"/>
          <p:cNvCxnSpPr>
            <a:stCxn id="125" idx="2"/>
            <a:endCxn id="108" idx="0"/>
          </p:cNvCxnSpPr>
          <p:nvPr/>
        </p:nvCxnSpPr>
        <p:spPr>
          <a:xfrm>
            <a:off x="5787723" y="4545165"/>
            <a:ext cx="395363" cy="27841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112 - Ευθύγραμμο βέλος σύνδεσης"/>
          <p:cNvCxnSpPr>
            <a:stCxn id="128" idx="2"/>
            <a:endCxn id="110" idx="0"/>
          </p:cNvCxnSpPr>
          <p:nvPr/>
        </p:nvCxnSpPr>
        <p:spPr>
          <a:xfrm flipH="1">
            <a:off x="6823915" y="4542629"/>
            <a:ext cx="338479" cy="28225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112 - Ευθύγραμμο βέλος σύνδεσης"/>
          <p:cNvCxnSpPr>
            <a:stCxn id="128" idx="2"/>
            <a:endCxn id="112" idx="0"/>
          </p:cNvCxnSpPr>
          <p:nvPr/>
        </p:nvCxnSpPr>
        <p:spPr>
          <a:xfrm>
            <a:off x="7162394" y="4542629"/>
            <a:ext cx="314699" cy="28225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112 - Ευθύγραμμο βέλος σύνδεσης"/>
          <p:cNvCxnSpPr>
            <a:stCxn id="131" idx="2"/>
            <a:endCxn id="116" idx="0"/>
          </p:cNvCxnSpPr>
          <p:nvPr/>
        </p:nvCxnSpPr>
        <p:spPr>
          <a:xfrm flipH="1">
            <a:off x="8209428" y="4542628"/>
            <a:ext cx="337796" cy="28225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112 - Ευθύγραμμο βέλος σύνδεσης"/>
          <p:cNvCxnSpPr>
            <a:stCxn id="131" idx="2"/>
            <a:endCxn id="119" idx="0"/>
          </p:cNvCxnSpPr>
          <p:nvPr/>
        </p:nvCxnSpPr>
        <p:spPr>
          <a:xfrm>
            <a:off x="8547224" y="4542628"/>
            <a:ext cx="289265" cy="28225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Rectangle 3"/>
          <p:cNvSpPr txBox="1">
            <a:spLocks noChangeArrowheads="1"/>
          </p:cNvSpPr>
          <p:nvPr/>
        </p:nvSpPr>
        <p:spPr>
          <a:xfrm>
            <a:off x="635515" y="1528668"/>
            <a:ext cx="8715926" cy="821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altLang="zh-CN" sz="2000" b="1" dirty="0" smtClean="0">
                <a:ea typeface="宋体" pitchFamily="2" charset="-122"/>
              </a:rPr>
              <a:t>		Main idea:</a:t>
            </a:r>
            <a:r>
              <a:rPr lang="en-US" altLang="zh-CN" sz="2000" dirty="0" smtClean="0">
                <a:ea typeface="宋体" pitchFamily="2" charset="-122"/>
              </a:rPr>
              <a:t> </a:t>
            </a:r>
            <a:r>
              <a:rPr lang="en-US" altLang="zh-CN" sz="2000" dirty="0">
                <a:ea typeface="宋体" pitchFamily="2" charset="-122"/>
              </a:rPr>
              <a:t>Augment the </a:t>
            </a:r>
            <a:r>
              <a:rPr lang="en-US" altLang="zh-CN" sz="2000" dirty="0" smtClean="0">
                <a:ea typeface="宋体" pitchFamily="2" charset="-122"/>
              </a:rPr>
              <a:t>tree </a:t>
            </a:r>
            <a:r>
              <a:rPr lang="en-US" altLang="zh-CN" sz="2000" dirty="0">
                <a:ea typeface="宋体" pitchFamily="2" charset="-122"/>
              </a:rPr>
              <a:t>structure </a:t>
            </a:r>
            <a:r>
              <a:rPr lang="en-US" altLang="zh-CN" sz="2000" dirty="0" smtClean="0">
                <a:ea typeface="宋体" pitchFamily="2" charset="-122"/>
              </a:rPr>
              <a:t>with extra nodes</a:t>
            </a:r>
          </a:p>
          <a:p>
            <a:pPr lvl="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altLang="zh-CN" sz="2000" dirty="0">
                <a:ea typeface="宋体" pitchFamily="2" charset="-122"/>
              </a:rPr>
              <a:t>	</a:t>
            </a:r>
            <a:r>
              <a:rPr lang="en-US" altLang="zh-CN" sz="2000" dirty="0" smtClean="0">
                <a:ea typeface="宋体" pitchFamily="2" charset="-122"/>
              </a:rPr>
              <a:t>			    without increasing asymptotically the space</a:t>
            </a:r>
          </a:p>
        </p:txBody>
      </p:sp>
      <p:sp>
        <p:nvSpPr>
          <p:cNvPr id="210" name="Right Arrow 209"/>
          <p:cNvSpPr/>
          <p:nvPr/>
        </p:nvSpPr>
        <p:spPr>
          <a:xfrm>
            <a:off x="121447" y="2888642"/>
            <a:ext cx="2447858" cy="117651"/>
          </a:xfrm>
          <a:prstGeom prst="rightArrow">
            <a:avLst>
              <a:gd name="adj1" fmla="val 50000"/>
              <a:gd name="adj2" fmla="val 128816"/>
            </a:avLst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 panose="02040502050405020303" pitchFamily="18" charset="0"/>
            </a:endParaRPr>
          </a:p>
        </p:txBody>
      </p:sp>
      <p:sp>
        <p:nvSpPr>
          <p:cNvPr id="211" name="Rectangle 210"/>
          <p:cNvSpPr/>
          <p:nvPr/>
        </p:nvSpPr>
        <p:spPr>
          <a:xfrm>
            <a:off x="194437" y="2519310"/>
            <a:ext cx="1630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SRC(4,5) = </a:t>
            </a:r>
            <a:endParaRPr lang="en-US" dirty="0"/>
          </a:p>
        </p:txBody>
      </p:sp>
      <p:sp>
        <p:nvSpPr>
          <p:cNvPr id="225" name="Rectangle 224"/>
          <p:cNvSpPr/>
          <p:nvPr/>
        </p:nvSpPr>
        <p:spPr>
          <a:xfrm>
            <a:off x="721373" y="3220104"/>
            <a:ext cx="3061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a typeface="宋体" pitchFamily="2" charset="-122"/>
              </a:rPr>
              <a:t>O(range) </a:t>
            </a:r>
            <a:r>
              <a:rPr lang="en-US" dirty="0" smtClean="0">
                <a:ea typeface="宋体" pitchFamily="2" charset="-122"/>
              </a:rPr>
              <a:t>False Positives values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4789126" y="4117542"/>
            <a:ext cx="641076" cy="422787"/>
            <a:chOff x="4767229" y="4117542"/>
            <a:chExt cx="641076" cy="422787"/>
          </a:xfrm>
        </p:grpSpPr>
        <p:sp>
          <p:nvSpPr>
            <p:cNvPr id="85" name="Rectangle 84"/>
            <p:cNvSpPr/>
            <p:nvPr/>
          </p:nvSpPr>
          <p:spPr>
            <a:xfrm>
              <a:off x="4970164" y="4179683"/>
              <a:ext cx="388521" cy="31969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2-3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4767229" y="4117542"/>
              <a:ext cx="641076" cy="422787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48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89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0793" y="4157486"/>
              <a:ext cx="132365" cy="12783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6" name="Group 135"/>
          <p:cNvGrpSpPr/>
          <p:nvPr/>
        </p:nvGrpSpPr>
        <p:grpSpPr>
          <a:xfrm>
            <a:off x="1327529" y="2463969"/>
            <a:ext cx="641076" cy="422787"/>
            <a:chOff x="6153144" y="4120078"/>
            <a:chExt cx="641076" cy="422787"/>
          </a:xfrm>
        </p:grpSpPr>
        <p:sp>
          <p:nvSpPr>
            <p:cNvPr id="137" name="Rectangle 136"/>
            <p:cNvSpPr/>
            <p:nvPr/>
          </p:nvSpPr>
          <p:spPr>
            <a:xfrm>
              <a:off x="6356079" y="4179856"/>
              <a:ext cx="388521" cy="31969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4-5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6153144" y="4120078"/>
              <a:ext cx="641076" cy="422787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8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39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6708" y="4157659"/>
              <a:ext cx="132365" cy="12783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0" name="Group 139"/>
          <p:cNvGrpSpPr/>
          <p:nvPr/>
        </p:nvGrpSpPr>
        <p:grpSpPr>
          <a:xfrm>
            <a:off x="7530219" y="4120078"/>
            <a:ext cx="641076" cy="422787"/>
            <a:chOff x="7530219" y="4120078"/>
            <a:chExt cx="641076" cy="422787"/>
          </a:xfrm>
        </p:grpSpPr>
        <p:sp>
          <p:nvSpPr>
            <p:cNvPr id="141" name="Rectangle 140"/>
            <p:cNvSpPr/>
            <p:nvPr/>
          </p:nvSpPr>
          <p:spPr>
            <a:xfrm>
              <a:off x="7733154" y="4177320"/>
              <a:ext cx="388521" cy="31969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6-7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7530219" y="4120078"/>
              <a:ext cx="641076" cy="422787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48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43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783" y="4155123"/>
              <a:ext cx="132365" cy="12783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6153144" y="3363890"/>
            <a:ext cx="641076" cy="422787"/>
            <a:chOff x="6153144" y="3363890"/>
            <a:chExt cx="641076" cy="422787"/>
          </a:xfrm>
        </p:grpSpPr>
        <p:sp>
          <p:nvSpPr>
            <p:cNvPr id="144" name="Rectangle 143"/>
            <p:cNvSpPr/>
            <p:nvPr/>
          </p:nvSpPr>
          <p:spPr>
            <a:xfrm>
              <a:off x="6343244" y="3422317"/>
              <a:ext cx="388521" cy="31969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3-6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6153144" y="3363890"/>
              <a:ext cx="641076" cy="422787"/>
            </a:xfrm>
            <a:prstGeom prst="rect">
              <a:avLst/>
            </a:prstGeom>
            <a:solidFill>
              <a:schemeClr val="accent2">
                <a:alpha val="48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46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3873" y="3400120"/>
              <a:ext cx="132365" cy="12783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47" name="112 - Ευθύγραμμο βέλος σύνδεσης"/>
          <p:cNvCxnSpPr>
            <a:stCxn id="88" idx="2"/>
            <a:endCxn id="99" idx="0"/>
          </p:cNvCxnSpPr>
          <p:nvPr/>
        </p:nvCxnSpPr>
        <p:spPr>
          <a:xfrm flipH="1">
            <a:off x="4795645" y="4540329"/>
            <a:ext cx="314019" cy="284552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112 - Ευθύγραμμο βέλος σύνδεσης"/>
          <p:cNvCxnSpPr>
            <a:endCxn id="102" idx="0"/>
          </p:cNvCxnSpPr>
          <p:nvPr/>
        </p:nvCxnSpPr>
        <p:spPr>
          <a:xfrm>
            <a:off x="5109664" y="4545165"/>
            <a:ext cx="422961" cy="279716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112 - Ευθύγραμμο βέλος σύνδεσης"/>
          <p:cNvCxnSpPr>
            <a:stCxn id="118" idx="2"/>
            <a:endCxn id="108" idx="0"/>
          </p:cNvCxnSpPr>
          <p:nvPr/>
        </p:nvCxnSpPr>
        <p:spPr>
          <a:xfrm flipH="1">
            <a:off x="6183086" y="4542865"/>
            <a:ext cx="290596" cy="280716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112 - Ευθύγραμμο βέλος σύνδεσης"/>
          <p:cNvCxnSpPr>
            <a:stCxn id="118" idx="2"/>
            <a:endCxn id="110" idx="0"/>
          </p:cNvCxnSpPr>
          <p:nvPr/>
        </p:nvCxnSpPr>
        <p:spPr>
          <a:xfrm>
            <a:off x="6473682" y="4542865"/>
            <a:ext cx="350233" cy="282016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112 - Ευθύγραμμο βέλος σύνδεσης"/>
          <p:cNvCxnSpPr>
            <a:stCxn id="142" idx="2"/>
            <a:endCxn id="112" idx="0"/>
          </p:cNvCxnSpPr>
          <p:nvPr/>
        </p:nvCxnSpPr>
        <p:spPr>
          <a:xfrm flipH="1">
            <a:off x="7477093" y="4542865"/>
            <a:ext cx="373664" cy="282016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112 - Ευθύγραμμο βέλος σύνδεσης"/>
          <p:cNvCxnSpPr>
            <a:stCxn id="142" idx="2"/>
            <a:endCxn id="116" idx="0"/>
          </p:cNvCxnSpPr>
          <p:nvPr/>
        </p:nvCxnSpPr>
        <p:spPr>
          <a:xfrm>
            <a:off x="7850757" y="4542865"/>
            <a:ext cx="358671" cy="282016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112 - Ευθύγραμμο βέλος σύνδεσης"/>
          <p:cNvCxnSpPr>
            <a:stCxn id="145" idx="2"/>
            <a:endCxn id="125" idx="0"/>
          </p:cNvCxnSpPr>
          <p:nvPr/>
        </p:nvCxnSpPr>
        <p:spPr>
          <a:xfrm flipH="1">
            <a:off x="5787723" y="3786677"/>
            <a:ext cx="685959" cy="33570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112 - Ευθύγραμμο βέλος σύνδεσης"/>
          <p:cNvCxnSpPr>
            <a:stCxn id="145" idx="2"/>
            <a:endCxn id="128" idx="0"/>
          </p:cNvCxnSpPr>
          <p:nvPr/>
        </p:nvCxnSpPr>
        <p:spPr>
          <a:xfrm>
            <a:off x="6473682" y="3786677"/>
            <a:ext cx="688712" cy="333165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" name="Group 157"/>
          <p:cNvGrpSpPr/>
          <p:nvPr/>
        </p:nvGrpSpPr>
        <p:grpSpPr>
          <a:xfrm>
            <a:off x="6153144" y="4120078"/>
            <a:ext cx="641076" cy="422787"/>
            <a:chOff x="6153144" y="4120078"/>
            <a:chExt cx="641076" cy="422787"/>
          </a:xfrm>
        </p:grpSpPr>
        <p:sp>
          <p:nvSpPr>
            <p:cNvPr id="160" name="Rectangle 159"/>
            <p:cNvSpPr/>
            <p:nvPr/>
          </p:nvSpPr>
          <p:spPr>
            <a:xfrm>
              <a:off x="6356079" y="4179856"/>
              <a:ext cx="388521" cy="31969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4-5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6153144" y="4120078"/>
              <a:ext cx="641076" cy="422787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8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62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6708" y="4157659"/>
              <a:ext cx="132365" cy="12783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408" y="3241414"/>
            <a:ext cx="369107" cy="369107"/>
          </a:xfrm>
          <a:prstGeom prst="rect">
            <a:avLst/>
          </a:prstGeom>
        </p:spPr>
      </p:pic>
      <p:sp>
        <p:nvSpPr>
          <p:cNvPr id="163" name="Rectangle 162"/>
          <p:cNvSpPr/>
          <p:nvPr/>
        </p:nvSpPr>
        <p:spPr>
          <a:xfrm>
            <a:off x="728672" y="4530129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a typeface="宋体" pitchFamily="2" charset="-122"/>
              </a:rPr>
              <a:t>O(n)</a:t>
            </a:r>
            <a:r>
              <a:rPr lang="en-US" dirty="0" smtClean="0">
                <a:ea typeface="宋体" pitchFamily="2" charset="-122"/>
              </a:rPr>
              <a:t> False Positives</a:t>
            </a:r>
          </a:p>
        </p:txBody>
      </p:sp>
      <p:pic>
        <p:nvPicPr>
          <p:cNvPr id="164" name="Picture 1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178" y="4517969"/>
            <a:ext cx="433131" cy="436048"/>
          </a:xfrm>
          <a:prstGeom prst="rect">
            <a:avLst/>
          </a:prstGeom>
        </p:spPr>
      </p:pic>
      <p:sp>
        <p:nvSpPr>
          <p:cNvPr id="165" name="Right Arrow 164"/>
          <p:cNvSpPr/>
          <p:nvPr/>
        </p:nvSpPr>
        <p:spPr>
          <a:xfrm>
            <a:off x="121447" y="4203854"/>
            <a:ext cx="2447858" cy="117651"/>
          </a:xfrm>
          <a:prstGeom prst="rightArrow">
            <a:avLst>
              <a:gd name="adj1" fmla="val 50000"/>
              <a:gd name="adj2" fmla="val 128816"/>
            </a:avLst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 panose="02040502050405020303" pitchFamily="18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194437" y="3834522"/>
            <a:ext cx="1630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SRC(2,4) = </a:t>
            </a:r>
            <a:endParaRPr lang="en-US" dirty="0"/>
          </a:p>
        </p:txBody>
      </p:sp>
      <p:grpSp>
        <p:nvGrpSpPr>
          <p:cNvPr id="172" name="Group 171"/>
          <p:cNvGrpSpPr/>
          <p:nvPr/>
        </p:nvGrpSpPr>
        <p:grpSpPr>
          <a:xfrm>
            <a:off x="1327529" y="3765242"/>
            <a:ext cx="641076" cy="422787"/>
            <a:chOff x="4764186" y="3364839"/>
            <a:chExt cx="641076" cy="422787"/>
          </a:xfrm>
        </p:grpSpPr>
        <p:sp>
          <p:nvSpPr>
            <p:cNvPr id="173" name="Rectangle 172"/>
            <p:cNvSpPr/>
            <p:nvPr/>
          </p:nvSpPr>
          <p:spPr>
            <a:xfrm>
              <a:off x="4970164" y="3425968"/>
              <a:ext cx="388521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1-4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4764186" y="3364839"/>
              <a:ext cx="641076" cy="422787"/>
            </a:xfrm>
            <a:prstGeom prst="rect">
              <a:avLst/>
            </a:prstGeom>
            <a:solidFill>
              <a:schemeClr val="tx2"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75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0793" y="3403771"/>
              <a:ext cx="132365" cy="127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76" name="Straight Arrow Connector 175"/>
          <p:cNvCxnSpPr/>
          <p:nvPr/>
        </p:nvCxnSpPr>
        <p:spPr>
          <a:xfrm>
            <a:off x="4607196" y="5430200"/>
            <a:ext cx="1826392" cy="0"/>
          </a:xfrm>
          <a:prstGeom prst="straightConnector1">
            <a:avLst/>
          </a:prstGeom>
          <a:ln>
            <a:solidFill>
              <a:schemeClr val="tx2"/>
            </a:solidFill>
            <a:headEnd type="oval"/>
            <a:tailEnd type="oval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/>
          <p:nvPr/>
        </p:nvCxnSpPr>
        <p:spPr>
          <a:xfrm>
            <a:off x="3923928" y="5437925"/>
            <a:ext cx="536588" cy="0"/>
          </a:xfrm>
          <a:prstGeom prst="straightConnector1">
            <a:avLst/>
          </a:prstGeom>
          <a:ln>
            <a:solidFill>
              <a:srgbClr val="FF0000"/>
            </a:solidFill>
            <a:headEnd type="oval"/>
            <a:tailEnd type="oval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8" name="Rectangle 177"/>
          <p:cNvSpPr/>
          <p:nvPr/>
        </p:nvSpPr>
        <p:spPr>
          <a:xfrm>
            <a:off x="3813290" y="5512533"/>
            <a:ext cx="9166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a typeface="宋体" pitchFamily="2" charset="-122"/>
              </a:rPr>
              <a:t>False </a:t>
            </a:r>
          </a:p>
          <a:p>
            <a:r>
              <a:rPr lang="en-US" dirty="0" smtClean="0">
                <a:solidFill>
                  <a:srgbClr val="FF0000"/>
                </a:solidFill>
                <a:ea typeface="宋体" pitchFamily="2" charset="-122"/>
              </a:rPr>
              <a:t>Positive</a:t>
            </a:r>
          </a:p>
          <a:p>
            <a:r>
              <a:rPr lang="en-US" dirty="0" smtClean="0">
                <a:solidFill>
                  <a:srgbClr val="FF0000"/>
                </a:solidFill>
                <a:ea typeface="宋体" pitchFamily="2" charset="-122"/>
              </a:rPr>
              <a:t>value</a:t>
            </a:r>
          </a:p>
        </p:txBody>
      </p:sp>
      <p:sp>
        <p:nvSpPr>
          <p:cNvPr id="179" name="Rectangle 178"/>
          <p:cNvSpPr/>
          <p:nvPr/>
        </p:nvSpPr>
        <p:spPr>
          <a:xfrm>
            <a:off x="4861994" y="5525425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ea typeface="宋体" pitchFamily="2" charset="-122"/>
              </a:rPr>
              <a:t>Actual Values</a:t>
            </a:r>
          </a:p>
        </p:txBody>
      </p:sp>
      <p:sp>
        <p:nvSpPr>
          <p:cNvPr id="31" name="Oval Callout 30"/>
          <p:cNvSpPr/>
          <p:nvPr/>
        </p:nvSpPr>
        <p:spPr>
          <a:xfrm>
            <a:off x="2569305" y="3633952"/>
            <a:ext cx="1554267" cy="1029109"/>
          </a:xfrm>
          <a:prstGeom prst="wedgeEllipseCallout">
            <a:avLst>
              <a:gd name="adj1" fmla="val 38130"/>
              <a:gd name="adj2" fmla="val 730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All the tuples have value = 1 </a:t>
            </a:r>
            <a:endParaRPr lang="en-US" sz="1500" dirty="0"/>
          </a:p>
        </p:txBody>
      </p:sp>
      <p:sp>
        <p:nvSpPr>
          <p:cNvPr id="227" name="Rectangle 226"/>
          <p:cNvSpPr/>
          <p:nvPr/>
        </p:nvSpPr>
        <p:spPr>
          <a:xfrm>
            <a:off x="116539" y="5067398"/>
            <a:ext cx="3823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If we have only one value per leaf then</a:t>
            </a:r>
            <a:endParaRPr lang="en-US" dirty="0"/>
          </a:p>
        </p:txBody>
      </p:sp>
      <p:pic>
        <p:nvPicPr>
          <p:cNvPr id="180" name="Picture 17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078" y="5573958"/>
            <a:ext cx="471149" cy="471149"/>
          </a:xfrm>
          <a:prstGeom prst="rect">
            <a:avLst/>
          </a:prstGeom>
        </p:spPr>
      </p:pic>
      <p:sp>
        <p:nvSpPr>
          <p:cNvPr id="181" name="Rectangle 180"/>
          <p:cNvSpPr/>
          <p:nvPr/>
        </p:nvSpPr>
        <p:spPr>
          <a:xfrm>
            <a:off x="713160" y="5540683"/>
            <a:ext cx="2845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ea typeface="宋体" pitchFamily="2" charset="-122"/>
              </a:rPr>
              <a:t>O(result size)</a:t>
            </a:r>
            <a:r>
              <a:rPr lang="en-US" dirty="0" smtClean="0">
                <a:solidFill>
                  <a:srgbClr val="008000"/>
                </a:solidFill>
                <a:ea typeface="宋体" pitchFamily="2" charset="-122"/>
              </a:rPr>
              <a:t> </a:t>
            </a:r>
            <a:r>
              <a:rPr lang="en-US" dirty="0" smtClean="0">
                <a:ea typeface="宋体" pitchFamily="2" charset="-122"/>
              </a:rPr>
              <a:t>False Positives</a:t>
            </a:r>
          </a:p>
        </p:txBody>
      </p:sp>
      <p:pic>
        <p:nvPicPr>
          <p:cNvPr id="182" name="Picture 3" descr="D:\Personal Study\Research\paper_formats\research images\evi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63" y="2500088"/>
            <a:ext cx="602694" cy="60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" name="Picture 2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27175" y="5516848"/>
            <a:ext cx="753263" cy="878869"/>
          </a:xfrm>
          <a:prstGeom prst="rect">
            <a:avLst/>
          </a:prstGeom>
        </p:spPr>
      </p:pic>
      <p:sp>
        <p:nvSpPr>
          <p:cNvPr id="229" name="Rectangle 228"/>
          <p:cNvSpPr/>
          <p:nvPr/>
        </p:nvSpPr>
        <p:spPr>
          <a:xfrm>
            <a:off x="4407216" y="5573958"/>
            <a:ext cx="26576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a typeface="宋体" pitchFamily="2" charset="-122"/>
              </a:rPr>
              <a:t>Flatten the distribution </a:t>
            </a:r>
          </a:p>
          <a:p>
            <a:r>
              <a:rPr lang="en-US" dirty="0" smtClean="0">
                <a:ea typeface="宋体" pitchFamily="2" charset="-122"/>
              </a:rPr>
              <a:t>(Assign one value per leaf)</a:t>
            </a:r>
            <a:endParaRPr lang="en-US" dirty="0"/>
          </a:p>
        </p:txBody>
      </p:sp>
      <p:sp>
        <p:nvSpPr>
          <p:cNvPr id="230" name="Rectangle 229"/>
          <p:cNvSpPr/>
          <p:nvPr/>
        </p:nvSpPr>
        <p:spPr>
          <a:xfrm>
            <a:off x="6940712" y="5648405"/>
            <a:ext cx="2316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Logarithmic </a:t>
            </a:r>
            <a:r>
              <a:rPr lang="en-US" sz="2400" b="1" dirty="0" err="1"/>
              <a:t>SRCi</a:t>
            </a:r>
            <a:endParaRPr lang="en-US" sz="2400" b="1" dirty="0"/>
          </a:p>
        </p:txBody>
      </p:sp>
      <p:cxnSp>
        <p:nvCxnSpPr>
          <p:cNvPr id="183" name="Straight Arrow Connector 182"/>
          <p:cNvCxnSpPr/>
          <p:nvPr/>
        </p:nvCxnSpPr>
        <p:spPr>
          <a:xfrm>
            <a:off x="6646692" y="5894757"/>
            <a:ext cx="390327" cy="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TextBox 132"/>
          <p:cNvSpPr txBox="1"/>
          <p:nvPr/>
        </p:nvSpPr>
        <p:spPr>
          <a:xfrm>
            <a:off x="776815" y="6408820"/>
            <a:ext cx="74678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tx2"/>
                </a:solidFill>
                <a:ea typeface="宋体" pitchFamily="2" charset="-122"/>
              </a:rPr>
              <a:t>Optimal Security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- </a:t>
            </a:r>
            <a:r>
              <a:rPr lang="en-US" altLang="zh-CN" sz="1400" dirty="0">
                <a:latin typeface="Courier New"/>
                <a:ea typeface="宋体" pitchFamily="2" charset="-122"/>
                <a:cs typeface="Courier New"/>
              </a:rPr>
              <a:t>O</a:t>
            </a:r>
            <a:r>
              <a:rPr lang="en-US" altLang="zh-CN" sz="1400" dirty="0" smtClean="0">
                <a:latin typeface="Courier New"/>
                <a:ea typeface="宋体" pitchFamily="2" charset="-122"/>
                <a:cs typeface="Courier New"/>
              </a:rPr>
              <a:t>(1)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Query Size - </a:t>
            </a:r>
            <a:r>
              <a:rPr lang="en-US" altLang="zh-CN" sz="1400" dirty="0">
                <a:solidFill>
                  <a:srgbClr val="FF0000"/>
                </a:solidFill>
                <a:latin typeface="Courier New"/>
                <a:ea typeface="宋体" pitchFamily="2" charset="-122"/>
                <a:cs typeface="Courier New"/>
              </a:rPr>
              <a:t>O</a:t>
            </a:r>
            <a:r>
              <a:rPr lang="en-US" altLang="zh-CN" sz="1400" dirty="0" smtClean="0">
                <a:solidFill>
                  <a:srgbClr val="FF0000"/>
                </a:solidFill>
                <a:latin typeface="Courier New"/>
                <a:ea typeface="宋体" pitchFamily="2" charset="-122"/>
                <a:cs typeface="Courier New"/>
              </a:rPr>
              <a:t>(n)</a:t>
            </a:r>
            <a:r>
              <a:rPr lang="en-US" altLang="zh-CN" sz="1400" dirty="0" smtClean="0">
                <a:solidFill>
                  <a:srgbClr val="FF0000"/>
                </a:solidFill>
                <a:ea typeface="宋体" pitchFamily="2" charset="-122"/>
              </a:rPr>
              <a:t> Search Time 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- </a:t>
            </a:r>
            <a:r>
              <a:rPr lang="en-US" altLang="zh-CN" sz="1400" dirty="0">
                <a:latin typeface="Courier New"/>
                <a:ea typeface="宋体" pitchFamily="2" charset="-122"/>
                <a:cs typeface="Courier New"/>
              </a:rPr>
              <a:t>O(</a:t>
            </a:r>
            <a:r>
              <a:rPr lang="en-US" altLang="zh-CN" sz="1400" dirty="0" err="1" smtClean="0">
                <a:latin typeface="Courier New"/>
                <a:ea typeface="宋体" pitchFamily="2" charset="-122"/>
                <a:cs typeface="Courier New"/>
              </a:rPr>
              <a:t>nlogm</a:t>
            </a:r>
            <a:r>
              <a:rPr lang="en-US" altLang="zh-CN" sz="1400" dirty="0" smtClean="0">
                <a:latin typeface="Courier New"/>
                <a:ea typeface="宋体" pitchFamily="2" charset="-122"/>
                <a:cs typeface="Courier New"/>
              </a:rPr>
              <a:t>)</a:t>
            </a:r>
            <a:r>
              <a:rPr lang="en-US" altLang="zh-CN" sz="1400" dirty="0" smtClean="0">
                <a:ea typeface="宋体" pitchFamily="2" charset="-122"/>
              </a:rPr>
              <a:t> </a:t>
            </a:r>
            <a:r>
              <a:rPr lang="en-US" altLang="zh-CN" sz="1400" dirty="0" smtClean="0">
                <a:latin typeface="Calibri"/>
                <a:ea typeface="宋体" pitchFamily="2" charset="-122"/>
                <a:cs typeface="Calibri"/>
              </a:rPr>
              <a:t>Space</a:t>
            </a:r>
            <a:r>
              <a:rPr lang="en-US" altLang="zh-CN" sz="1400" dirty="0" smtClean="0">
                <a:ea typeface="宋体" pitchFamily="2" charset="-122"/>
              </a:rPr>
              <a:t> 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– </a:t>
            </a:r>
            <a:r>
              <a:rPr lang="en-US" altLang="zh-CN" sz="1400" dirty="0">
                <a:solidFill>
                  <a:srgbClr val="FF0000"/>
                </a:solidFill>
                <a:latin typeface="Courier New"/>
                <a:ea typeface="宋体" pitchFamily="2" charset="-122"/>
                <a:cs typeface="Courier New"/>
              </a:rPr>
              <a:t>O</a:t>
            </a:r>
            <a:r>
              <a:rPr lang="en-US" altLang="zh-CN" sz="1400" dirty="0" smtClean="0">
                <a:solidFill>
                  <a:srgbClr val="FF0000"/>
                </a:solidFill>
                <a:latin typeface="Courier New"/>
                <a:ea typeface="宋体" pitchFamily="2" charset="-122"/>
                <a:cs typeface="Courier New"/>
              </a:rPr>
              <a:t>(n)</a:t>
            </a:r>
            <a:r>
              <a:rPr lang="en-US" altLang="zh-CN" sz="1400" dirty="0" smtClean="0">
                <a:solidFill>
                  <a:srgbClr val="FF0000"/>
                </a:solidFill>
                <a:ea typeface="宋体" pitchFamily="2" charset="-122"/>
              </a:rPr>
              <a:t> </a:t>
            </a:r>
            <a:r>
              <a:rPr lang="en-US" altLang="zh-CN" sz="1400" dirty="0">
                <a:solidFill>
                  <a:srgbClr val="FF0000"/>
                </a:solidFill>
                <a:ea typeface="宋体" pitchFamily="2" charset="-122"/>
              </a:rPr>
              <a:t>False </a:t>
            </a:r>
            <a:r>
              <a:rPr lang="en-US" altLang="zh-CN" sz="1400" dirty="0" smtClean="0">
                <a:solidFill>
                  <a:srgbClr val="FF0000"/>
                </a:solidFill>
                <a:ea typeface="宋体" pitchFamily="2" charset="-122"/>
              </a:rPr>
              <a:t>Positives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/>
            </a:r>
            <a:b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</a:b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n: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dataset size,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r: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result size,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m: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domain size ,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R: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query range size</a:t>
            </a:r>
            <a:b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</a:br>
            <a:endParaRPr lang="en-US" sz="1400" dirty="0"/>
          </a:p>
        </p:txBody>
      </p:sp>
      <p:cxnSp>
        <p:nvCxnSpPr>
          <p:cNvPr id="134" name="6 - Ευθεία γραμμή σύνδεσης"/>
          <p:cNvCxnSpPr/>
          <p:nvPr/>
        </p:nvCxnSpPr>
        <p:spPr bwMode="auto">
          <a:xfrm>
            <a:off x="-7299" y="6430717"/>
            <a:ext cx="9144000" cy="0"/>
          </a:xfrm>
          <a:prstGeom prst="line">
            <a:avLst/>
          </a:prstGeom>
          <a:ln w="12700" cmpd="sng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480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8"/>
    </mc:Choice>
    <mc:Fallback xmlns="">
      <p:transition xmlns:p14="http://schemas.microsoft.com/office/powerpoint/2010/main" spd="slow" advTm="475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  <p:bldP spid="211" grpId="0"/>
      <p:bldP spid="225" grpId="0"/>
      <p:bldP spid="163" grpId="0"/>
      <p:bldP spid="165" grpId="0" animBg="1"/>
      <p:bldP spid="166" grpId="0"/>
      <p:bldP spid="178" grpId="0"/>
      <p:bldP spid="178" grpId="1"/>
      <p:bldP spid="179" grpId="0"/>
      <p:bldP spid="179" grpId="1"/>
      <p:bldP spid="31" grpId="0" animBg="1"/>
      <p:bldP spid="227" grpId="0"/>
      <p:bldP spid="181" grpId="0"/>
      <p:bldP spid="229" grpId="0"/>
      <p:bldP spid="2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2"/>
            <a:ext cx="8229600" cy="11398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CN" sz="3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Logarithmic</a:t>
            </a:r>
            <a:r>
              <a:rPr lang="en-US" altLang="zh-CN" sz="3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-S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ingle</a:t>
            </a:r>
            <a:r>
              <a:rPr lang="en-US" altLang="zh-CN" sz="3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</a:t>
            </a:r>
            <a:r>
              <a:rPr lang="en-US" altLang="zh-CN" sz="3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R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ange</a:t>
            </a:r>
            <a:r>
              <a:rPr lang="en-US" altLang="zh-CN" sz="3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</a:t>
            </a:r>
            <a:r>
              <a:rPr lang="en-US" altLang="zh-CN" sz="3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C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over</a:t>
            </a:r>
            <a:r>
              <a:rPr lang="en-US" altLang="zh-CN" sz="3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-</a:t>
            </a:r>
            <a:r>
              <a:rPr lang="en-US" altLang="zh-CN" sz="34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i</a:t>
            </a:r>
            <a:r>
              <a:rPr lang="en-US" altLang="zh-CN" sz="3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Approach</a:t>
            </a:r>
          </a:p>
        </p:txBody>
      </p:sp>
      <p:cxnSp>
        <p:nvCxnSpPr>
          <p:cNvPr id="7" name="6 - Ευθεία γραμμή σύνδεσης"/>
          <p:cNvCxnSpPr/>
          <p:nvPr/>
        </p:nvCxnSpPr>
        <p:spPr bwMode="auto">
          <a:xfrm>
            <a:off x="381000" y="1447800"/>
            <a:ext cx="82296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99" y="1910746"/>
            <a:ext cx="346016" cy="553223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50472" y="1500069"/>
            <a:ext cx="210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C</a:t>
            </a:r>
            <a:r>
              <a:rPr lang="en-US" sz="2000" b="1" dirty="0" smtClean="0">
                <a:latin typeface="Georgia" panose="02040502050405020303" pitchFamily="18" charset="0"/>
              </a:rPr>
              <a:t>lient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222" y="2073671"/>
            <a:ext cx="1464203" cy="1282657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7722025" y="1500069"/>
            <a:ext cx="160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Georgia" panose="02040502050405020303" pitchFamily="18" charset="0"/>
              </a:rPr>
              <a:t>Untrusted</a:t>
            </a:r>
          </a:p>
          <a:p>
            <a:pPr algn="ctr"/>
            <a:r>
              <a:rPr lang="en-US" sz="2000" b="1" dirty="0" smtClean="0">
                <a:latin typeface="Georgia" panose="02040502050405020303" pitchFamily="18" charset="0"/>
              </a:rPr>
              <a:t>Cloud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4086520" y="4884659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1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4727348" y="4882680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6" name="Rectangle 95"/>
          <p:cNvSpPr/>
          <p:nvPr/>
        </p:nvSpPr>
        <p:spPr>
          <a:xfrm>
            <a:off x="5464328" y="4888998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7" name="Rectangle 96"/>
          <p:cNvSpPr/>
          <p:nvPr/>
        </p:nvSpPr>
        <p:spPr>
          <a:xfrm>
            <a:off x="3883055" y="4824881"/>
            <a:ext cx="543524" cy="427183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98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869" y="486053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Rectangle 98"/>
          <p:cNvSpPr/>
          <p:nvPr/>
        </p:nvSpPr>
        <p:spPr>
          <a:xfrm>
            <a:off x="4523883" y="4824881"/>
            <a:ext cx="543524" cy="427183"/>
          </a:xfrm>
          <a:prstGeom prst="rect">
            <a:avLst/>
          </a:prstGeom>
          <a:solidFill>
            <a:srgbClr val="FFC00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00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441" y="482488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Rectangle 101"/>
          <p:cNvSpPr/>
          <p:nvPr/>
        </p:nvSpPr>
        <p:spPr>
          <a:xfrm>
            <a:off x="5260863" y="4824881"/>
            <a:ext cx="543524" cy="427183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04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421" y="4844905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Rectangle 104"/>
          <p:cNvSpPr/>
          <p:nvPr/>
        </p:nvSpPr>
        <p:spPr>
          <a:xfrm>
            <a:off x="6114790" y="4884659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6755618" y="4882680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5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7405010" y="4888998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6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5911324" y="4823581"/>
            <a:ext cx="543524" cy="427183"/>
          </a:xfrm>
          <a:prstGeom prst="rect">
            <a:avLst/>
          </a:prstGeom>
          <a:solidFill>
            <a:schemeClr val="tx2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09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139" y="486053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Rectangle 109"/>
          <p:cNvSpPr/>
          <p:nvPr/>
        </p:nvSpPr>
        <p:spPr>
          <a:xfrm>
            <a:off x="6552153" y="4824881"/>
            <a:ext cx="543524" cy="427183"/>
          </a:xfrm>
          <a:prstGeom prst="rect">
            <a:avLst/>
          </a:prstGeom>
          <a:solidFill>
            <a:schemeClr val="accent3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11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711" y="482488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Rectangle 111"/>
          <p:cNvSpPr/>
          <p:nvPr/>
        </p:nvSpPr>
        <p:spPr>
          <a:xfrm>
            <a:off x="7205331" y="4824881"/>
            <a:ext cx="543524" cy="427183"/>
          </a:xfrm>
          <a:prstGeom prst="rect">
            <a:avLst/>
          </a:prstGeom>
          <a:solidFill>
            <a:schemeClr val="accent5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13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103" y="4844905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Rectangle 113"/>
          <p:cNvSpPr/>
          <p:nvPr/>
        </p:nvSpPr>
        <p:spPr>
          <a:xfrm>
            <a:off x="8120277" y="4884659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8761105" y="4882680"/>
            <a:ext cx="318798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8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7937666" y="4824881"/>
            <a:ext cx="543524" cy="427183"/>
          </a:xfrm>
          <a:prstGeom prst="rect">
            <a:avLst/>
          </a:prstGeom>
          <a:solidFill>
            <a:schemeClr val="accent6">
              <a:lumMod val="60000"/>
              <a:lumOff val="4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17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627" y="486053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Rectangle 118"/>
          <p:cNvSpPr/>
          <p:nvPr/>
        </p:nvSpPr>
        <p:spPr>
          <a:xfrm>
            <a:off x="8564727" y="4824881"/>
            <a:ext cx="543524" cy="427183"/>
          </a:xfrm>
          <a:prstGeom prst="rect">
            <a:avLst/>
          </a:prstGeom>
          <a:solidFill>
            <a:schemeClr val="bg1">
              <a:lumMod val="65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20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198" y="4824881"/>
            <a:ext cx="132365" cy="1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Rectangle 120"/>
          <p:cNvSpPr/>
          <p:nvPr/>
        </p:nvSpPr>
        <p:spPr>
          <a:xfrm>
            <a:off x="4307444" y="4181983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1-2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4104509" y="4122205"/>
            <a:ext cx="641076" cy="422787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23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073" y="4159786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Rectangle 123"/>
          <p:cNvSpPr/>
          <p:nvPr/>
        </p:nvSpPr>
        <p:spPr>
          <a:xfrm>
            <a:off x="5670120" y="4182156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3-4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5467185" y="4122378"/>
            <a:ext cx="641076" cy="422787"/>
          </a:xfrm>
          <a:prstGeom prst="rect">
            <a:avLst/>
          </a:prstGeom>
          <a:solidFill>
            <a:schemeClr val="tx2">
              <a:lumMod val="20000"/>
              <a:lumOff val="8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26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749" y="4159959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Rectangle 126"/>
          <p:cNvSpPr/>
          <p:nvPr/>
        </p:nvSpPr>
        <p:spPr>
          <a:xfrm>
            <a:off x="7044791" y="4182156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5-6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6841856" y="4119842"/>
            <a:ext cx="641076" cy="422787"/>
          </a:xfrm>
          <a:prstGeom prst="rect">
            <a:avLst/>
          </a:prstGeom>
          <a:solidFill>
            <a:schemeClr val="accent3">
              <a:lumMod val="20000"/>
              <a:lumOff val="8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29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420" y="4159959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Rectangle 129"/>
          <p:cNvSpPr/>
          <p:nvPr/>
        </p:nvSpPr>
        <p:spPr>
          <a:xfrm>
            <a:off x="8429621" y="4170704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7-8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8226686" y="4119841"/>
            <a:ext cx="641076" cy="422787"/>
          </a:xfrm>
          <a:prstGeom prst="rect">
            <a:avLst/>
          </a:prstGeom>
          <a:solidFill>
            <a:schemeClr val="accent5">
              <a:lumMod val="20000"/>
              <a:lumOff val="80000"/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32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250" y="4148507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4764186" y="3364839"/>
            <a:ext cx="641076" cy="422787"/>
            <a:chOff x="4764186" y="3364839"/>
            <a:chExt cx="641076" cy="422787"/>
          </a:xfrm>
        </p:grpSpPr>
        <p:sp>
          <p:nvSpPr>
            <p:cNvPr id="148" name="Rectangle 147"/>
            <p:cNvSpPr/>
            <p:nvPr/>
          </p:nvSpPr>
          <p:spPr>
            <a:xfrm>
              <a:off x="4970164" y="3425968"/>
              <a:ext cx="388521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1-4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4764186" y="3364839"/>
              <a:ext cx="641076" cy="422787"/>
            </a:xfrm>
            <a:prstGeom prst="rect">
              <a:avLst/>
            </a:prstGeom>
            <a:solidFill>
              <a:schemeClr val="tx2"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54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0793" y="3403771"/>
              <a:ext cx="132365" cy="127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9" name="Rectangle 158"/>
          <p:cNvSpPr/>
          <p:nvPr/>
        </p:nvSpPr>
        <p:spPr>
          <a:xfrm>
            <a:off x="7685867" y="3425968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5-8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7486553" y="3366190"/>
            <a:ext cx="641076" cy="422787"/>
          </a:xfrm>
          <a:prstGeom prst="rect">
            <a:avLst/>
          </a:prstGeom>
          <a:solidFill>
            <a:schemeClr val="accent4"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90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496" y="3403771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" name="Rectangle 190"/>
          <p:cNvSpPr/>
          <p:nvPr/>
        </p:nvSpPr>
        <p:spPr>
          <a:xfrm>
            <a:off x="6343244" y="2643285"/>
            <a:ext cx="388521" cy="319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1-8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6154939" y="2583506"/>
            <a:ext cx="641076" cy="422787"/>
          </a:xfrm>
          <a:prstGeom prst="rect">
            <a:avLst/>
          </a:prstGeom>
          <a:solidFill>
            <a:schemeClr val="accent5">
              <a:alpha val="4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/>
          </a:p>
        </p:txBody>
      </p:sp>
      <p:pic>
        <p:nvPicPr>
          <p:cNvPr id="193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873" y="2621088"/>
            <a:ext cx="132365" cy="1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4" name="112 - Ευθύγραμμο βέλος σύνδεσης"/>
          <p:cNvCxnSpPr>
            <a:stCxn id="192" idx="2"/>
            <a:endCxn id="153" idx="0"/>
          </p:cNvCxnSpPr>
          <p:nvPr/>
        </p:nvCxnSpPr>
        <p:spPr>
          <a:xfrm flipH="1">
            <a:off x="5084724" y="3006293"/>
            <a:ext cx="1390753" cy="35854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112 - Ευθύγραμμο βέλος σύνδεσης"/>
          <p:cNvCxnSpPr>
            <a:stCxn id="192" idx="2"/>
            <a:endCxn id="189" idx="0"/>
          </p:cNvCxnSpPr>
          <p:nvPr/>
        </p:nvCxnSpPr>
        <p:spPr>
          <a:xfrm>
            <a:off x="6475477" y="3006293"/>
            <a:ext cx="1331614" cy="359897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112 - Ευθύγραμμο βέλος σύνδεσης"/>
          <p:cNvCxnSpPr>
            <a:stCxn id="153" idx="2"/>
            <a:endCxn id="122" idx="0"/>
          </p:cNvCxnSpPr>
          <p:nvPr/>
        </p:nvCxnSpPr>
        <p:spPr>
          <a:xfrm flipH="1">
            <a:off x="4425047" y="3787626"/>
            <a:ext cx="659677" cy="33457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112 - Ευθύγραμμο βέλος σύνδεσης"/>
          <p:cNvCxnSpPr>
            <a:stCxn id="153" idx="2"/>
            <a:endCxn id="125" idx="0"/>
          </p:cNvCxnSpPr>
          <p:nvPr/>
        </p:nvCxnSpPr>
        <p:spPr>
          <a:xfrm>
            <a:off x="5084724" y="3787626"/>
            <a:ext cx="702999" cy="33475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112 - Ευθύγραμμο βέλος σύνδεσης"/>
          <p:cNvCxnSpPr>
            <a:stCxn id="189" idx="2"/>
            <a:endCxn id="128" idx="0"/>
          </p:cNvCxnSpPr>
          <p:nvPr/>
        </p:nvCxnSpPr>
        <p:spPr>
          <a:xfrm flipH="1">
            <a:off x="7162394" y="3788977"/>
            <a:ext cx="644697" cy="33086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112 - Ευθύγραμμο βέλος σύνδεσης"/>
          <p:cNvCxnSpPr>
            <a:stCxn id="189" idx="2"/>
            <a:endCxn id="131" idx="0"/>
          </p:cNvCxnSpPr>
          <p:nvPr/>
        </p:nvCxnSpPr>
        <p:spPr>
          <a:xfrm>
            <a:off x="7807091" y="3788977"/>
            <a:ext cx="740133" cy="330864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112 - Ευθύγραμμο βέλος σύνδεσης"/>
          <p:cNvCxnSpPr>
            <a:stCxn id="122" idx="2"/>
            <a:endCxn id="97" idx="0"/>
          </p:cNvCxnSpPr>
          <p:nvPr/>
        </p:nvCxnSpPr>
        <p:spPr>
          <a:xfrm flipH="1">
            <a:off x="4154817" y="4544992"/>
            <a:ext cx="270230" cy="27988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112 - Ευθύγραμμο βέλος σύνδεσης"/>
          <p:cNvCxnSpPr>
            <a:stCxn id="122" idx="2"/>
            <a:endCxn id="99" idx="0"/>
          </p:cNvCxnSpPr>
          <p:nvPr/>
        </p:nvCxnSpPr>
        <p:spPr>
          <a:xfrm>
            <a:off x="4425047" y="4544992"/>
            <a:ext cx="370598" cy="27988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112 - Ευθύγραμμο βέλος σύνδεσης"/>
          <p:cNvCxnSpPr>
            <a:stCxn id="125" idx="2"/>
            <a:endCxn id="102" idx="0"/>
          </p:cNvCxnSpPr>
          <p:nvPr/>
        </p:nvCxnSpPr>
        <p:spPr>
          <a:xfrm flipH="1">
            <a:off x="5532625" y="4545165"/>
            <a:ext cx="255098" cy="27971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112 - Ευθύγραμμο βέλος σύνδεσης"/>
          <p:cNvCxnSpPr>
            <a:stCxn id="125" idx="2"/>
            <a:endCxn id="108" idx="0"/>
          </p:cNvCxnSpPr>
          <p:nvPr/>
        </p:nvCxnSpPr>
        <p:spPr>
          <a:xfrm>
            <a:off x="5787723" y="4545165"/>
            <a:ext cx="395363" cy="27841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112 - Ευθύγραμμο βέλος σύνδεσης"/>
          <p:cNvCxnSpPr>
            <a:stCxn id="128" idx="2"/>
            <a:endCxn id="110" idx="0"/>
          </p:cNvCxnSpPr>
          <p:nvPr/>
        </p:nvCxnSpPr>
        <p:spPr>
          <a:xfrm flipH="1">
            <a:off x="6823915" y="4542629"/>
            <a:ext cx="338479" cy="28225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112 - Ευθύγραμμο βέλος σύνδεσης"/>
          <p:cNvCxnSpPr>
            <a:stCxn id="128" idx="2"/>
            <a:endCxn id="112" idx="0"/>
          </p:cNvCxnSpPr>
          <p:nvPr/>
        </p:nvCxnSpPr>
        <p:spPr>
          <a:xfrm>
            <a:off x="7162394" y="4542629"/>
            <a:ext cx="314699" cy="28225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112 - Ευθύγραμμο βέλος σύνδεσης"/>
          <p:cNvCxnSpPr>
            <a:stCxn id="131" idx="2"/>
            <a:endCxn id="116" idx="0"/>
          </p:cNvCxnSpPr>
          <p:nvPr/>
        </p:nvCxnSpPr>
        <p:spPr>
          <a:xfrm flipH="1">
            <a:off x="8209428" y="4542628"/>
            <a:ext cx="337796" cy="28225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112 - Ευθύγραμμο βέλος σύνδεσης"/>
          <p:cNvCxnSpPr>
            <a:stCxn id="131" idx="2"/>
            <a:endCxn id="119" idx="0"/>
          </p:cNvCxnSpPr>
          <p:nvPr/>
        </p:nvCxnSpPr>
        <p:spPr>
          <a:xfrm>
            <a:off x="8547224" y="4542628"/>
            <a:ext cx="289265" cy="28225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Rectangle 3"/>
          <p:cNvSpPr txBox="1">
            <a:spLocks noChangeArrowheads="1"/>
          </p:cNvSpPr>
          <p:nvPr/>
        </p:nvSpPr>
        <p:spPr>
          <a:xfrm>
            <a:off x="635515" y="1528668"/>
            <a:ext cx="8715926" cy="821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altLang="zh-CN" sz="2000" b="1" dirty="0" smtClean="0">
                <a:ea typeface="宋体" pitchFamily="2" charset="-122"/>
              </a:rPr>
              <a:t>		Main idea:</a:t>
            </a:r>
            <a:r>
              <a:rPr lang="en-US" altLang="zh-CN" sz="2000" dirty="0" smtClean="0">
                <a:ea typeface="宋体" pitchFamily="2" charset="-122"/>
              </a:rPr>
              <a:t> </a:t>
            </a:r>
            <a:r>
              <a:rPr lang="en-US" altLang="zh-CN" sz="2000" dirty="0">
                <a:ea typeface="宋体" pitchFamily="2" charset="-122"/>
              </a:rPr>
              <a:t>Augment the </a:t>
            </a:r>
            <a:r>
              <a:rPr lang="en-US" altLang="zh-CN" sz="2000" dirty="0" smtClean="0">
                <a:ea typeface="宋体" pitchFamily="2" charset="-122"/>
              </a:rPr>
              <a:t>tree </a:t>
            </a:r>
            <a:r>
              <a:rPr lang="en-US" altLang="zh-CN" sz="2000" dirty="0">
                <a:ea typeface="宋体" pitchFamily="2" charset="-122"/>
              </a:rPr>
              <a:t>structure </a:t>
            </a:r>
            <a:r>
              <a:rPr lang="en-US" altLang="zh-CN" sz="2000" dirty="0" smtClean="0">
                <a:ea typeface="宋体" pitchFamily="2" charset="-122"/>
              </a:rPr>
              <a:t>with extra nodes</a:t>
            </a:r>
          </a:p>
          <a:p>
            <a:pPr lvl="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altLang="zh-CN" sz="2000" dirty="0">
                <a:ea typeface="宋体" pitchFamily="2" charset="-122"/>
              </a:rPr>
              <a:t>	</a:t>
            </a:r>
            <a:r>
              <a:rPr lang="en-US" altLang="zh-CN" sz="2000" dirty="0" smtClean="0">
                <a:ea typeface="宋体" pitchFamily="2" charset="-122"/>
              </a:rPr>
              <a:t>			    without increasing asymptotically the space</a:t>
            </a:r>
          </a:p>
        </p:txBody>
      </p:sp>
      <p:sp>
        <p:nvSpPr>
          <p:cNvPr id="210" name="Right Arrow 209"/>
          <p:cNvSpPr/>
          <p:nvPr/>
        </p:nvSpPr>
        <p:spPr>
          <a:xfrm>
            <a:off x="121447" y="2888642"/>
            <a:ext cx="2447858" cy="117651"/>
          </a:xfrm>
          <a:prstGeom prst="rightArrow">
            <a:avLst>
              <a:gd name="adj1" fmla="val 50000"/>
              <a:gd name="adj2" fmla="val 128816"/>
            </a:avLst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 panose="02040502050405020303" pitchFamily="18" charset="0"/>
            </a:endParaRPr>
          </a:p>
        </p:txBody>
      </p:sp>
      <p:sp>
        <p:nvSpPr>
          <p:cNvPr id="211" name="Rectangle 210"/>
          <p:cNvSpPr/>
          <p:nvPr/>
        </p:nvSpPr>
        <p:spPr>
          <a:xfrm>
            <a:off x="194437" y="2519310"/>
            <a:ext cx="1630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SRC(4,5) = </a:t>
            </a:r>
            <a:endParaRPr lang="en-US" dirty="0"/>
          </a:p>
        </p:txBody>
      </p:sp>
      <p:sp>
        <p:nvSpPr>
          <p:cNvPr id="225" name="Rectangle 224"/>
          <p:cNvSpPr/>
          <p:nvPr/>
        </p:nvSpPr>
        <p:spPr>
          <a:xfrm>
            <a:off x="721373" y="3220104"/>
            <a:ext cx="3061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a typeface="宋体" pitchFamily="2" charset="-122"/>
              </a:rPr>
              <a:t>O(range) </a:t>
            </a:r>
            <a:r>
              <a:rPr lang="en-US" dirty="0" smtClean="0">
                <a:ea typeface="宋体" pitchFamily="2" charset="-122"/>
              </a:rPr>
              <a:t>False Positives values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4789126" y="4117542"/>
            <a:ext cx="641076" cy="422787"/>
            <a:chOff x="4767229" y="4117542"/>
            <a:chExt cx="641076" cy="422787"/>
          </a:xfrm>
        </p:grpSpPr>
        <p:sp>
          <p:nvSpPr>
            <p:cNvPr id="85" name="Rectangle 84"/>
            <p:cNvSpPr/>
            <p:nvPr/>
          </p:nvSpPr>
          <p:spPr>
            <a:xfrm>
              <a:off x="4970164" y="4179683"/>
              <a:ext cx="388521" cy="31969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2-3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4767229" y="4117542"/>
              <a:ext cx="641076" cy="422787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48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89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0793" y="4157486"/>
              <a:ext cx="132365" cy="12783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6" name="Group 135"/>
          <p:cNvGrpSpPr/>
          <p:nvPr/>
        </p:nvGrpSpPr>
        <p:grpSpPr>
          <a:xfrm>
            <a:off x="1327529" y="2463969"/>
            <a:ext cx="641076" cy="422787"/>
            <a:chOff x="6153144" y="4120078"/>
            <a:chExt cx="641076" cy="422787"/>
          </a:xfrm>
        </p:grpSpPr>
        <p:sp>
          <p:nvSpPr>
            <p:cNvPr id="137" name="Rectangle 136"/>
            <p:cNvSpPr/>
            <p:nvPr/>
          </p:nvSpPr>
          <p:spPr>
            <a:xfrm>
              <a:off x="6356079" y="4179856"/>
              <a:ext cx="388521" cy="31969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4-5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6153144" y="4120078"/>
              <a:ext cx="641076" cy="422787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8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39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6708" y="4157659"/>
              <a:ext cx="132365" cy="12783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0" name="Group 139"/>
          <p:cNvGrpSpPr/>
          <p:nvPr/>
        </p:nvGrpSpPr>
        <p:grpSpPr>
          <a:xfrm>
            <a:off x="7530219" y="4120078"/>
            <a:ext cx="641076" cy="422787"/>
            <a:chOff x="7530219" y="4120078"/>
            <a:chExt cx="641076" cy="422787"/>
          </a:xfrm>
        </p:grpSpPr>
        <p:sp>
          <p:nvSpPr>
            <p:cNvPr id="141" name="Rectangle 140"/>
            <p:cNvSpPr/>
            <p:nvPr/>
          </p:nvSpPr>
          <p:spPr>
            <a:xfrm>
              <a:off x="7733154" y="4177320"/>
              <a:ext cx="388521" cy="31969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6-7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7530219" y="4120078"/>
              <a:ext cx="641076" cy="422787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48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43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783" y="4155123"/>
              <a:ext cx="132365" cy="12783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6153144" y="3363890"/>
            <a:ext cx="641076" cy="422787"/>
            <a:chOff x="6153144" y="3363890"/>
            <a:chExt cx="641076" cy="422787"/>
          </a:xfrm>
        </p:grpSpPr>
        <p:sp>
          <p:nvSpPr>
            <p:cNvPr id="144" name="Rectangle 143"/>
            <p:cNvSpPr/>
            <p:nvPr/>
          </p:nvSpPr>
          <p:spPr>
            <a:xfrm>
              <a:off x="6343244" y="3422317"/>
              <a:ext cx="388521" cy="31969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3-6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6153144" y="3363890"/>
              <a:ext cx="641076" cy="422787"/>
            </a:xfrm>
            <a:prstGeom prst="rect">
              <a:avLst/>
            </a:prstGeom>
            <a:solidFill>
              <a:schemeClr val="accent2">
                <a:alpha val="48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46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3873" y="3400120"/>
              <a:ext cx="132365" cy="12783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47" name="112 - Ευθύγραμμο βέλος σύνδεσης"/>
          <p:cNvCxnSpPr>
            <a:stCxn id="88" idx="2"/>
            <a:endCxn id="99" idx="0"/>
          </p:cNvCxnSpPr>
          <p:nvPr/>
        </p:nvCxnSpPr>
        <p:spPr>
          <a:xfrm flipH="1">
            <a:off x="4795645" y="4540329"/>
            <a:ext cx="314019" cy="284552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112 - Ευθύγραμμο βέλος σύνδεσης"/>
          <p:cNvCxnSpPr>
            <a:endCxn id="102" idx="0"/>
          </p:cNvCxnSpPr>
          <p:nvPr/>
        </p:nvCxnSpPr>
        <p:spPr>
          <a:xfrm>
            <a:off x="5109664" y="4545165"/>
            <a:ext cx="422961" cy="279716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112 - Ευθύγραμμο βέλος σύνδεσης"/>
          <p:cNvCxnSpPr>
            <a:endCxn id="108" idx="0"/>
          </p:cNvCxnSpPr>
          <p:nvPr/>
        </p:nvCxnSpPr>
        <p:spPr>
          <a:xfrm flipH="1">
            <a:off x="6183086" y="4542865"/>
            <a:ext cx="290596" cy="280716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112 - Ευθύγραμμο βέλος σύνδεσης"/>
          <p:cNvCxnSpPr>
            <a:endCxn id="110" idx="0"/>
          </p:cNvCxnSpPr>
          <p:nvPr/>
        </p:nvCxnSpPr>
        <p:spPr>
          <a:xfrm>
            <a:off x="6473682" y="4542865"/>
            <a:ext cx="350233" cy="282016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112 - Ευθύγραμμο βέλος σύνδεσης"/>
          <p:cNvCxnSpPr>
            <a:stCxn id="142" idx="2"/>
            <a:endCxn id="112" idx="0"/>
          </p:cNvCxnSpPr>
          <p:nvPr/>
        </p:nvCxnSpPr>
        <p:spPr>
          <a:xfrm flipH="1">
            <a:off x="7477093" y="4542865"/>
            <a:ext cx="373664" cy="282016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112 - Ευθύγραμμο βέλος σύνδεσης"/>
          <p:cNvCxnSpPr>
            <a:stCxn id="142" idx="2"/>
            <a:endCxn id="116" idx="0"/>
          </p:cNvCxnSpPr>
          <p:nvPr/>
        </p:nvCxnSpPr>
        <p:spPr>
          <a:xfrm>
            <a:off x="7850757" y="4542865"/>
            <a:ext cx="358671" cy="282016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112 - Ευθύγραμμο βέλος σύνδεσης"/>
          <p:cNvCxnSpPr>
            <a:stCxn id="145" idx="2"/>
            <a:endCxn id="125" idx="0"/>
          </p:cNvCxnSpPr>
          <p:nvPr/>
        </p:nvCxnSpPr>
        <p:spPr>
          <a:xfrm flipH="1">
            <a:off x="5787723" y="3786677"/>
            <a:ext cx="685959" cy="33570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112 - Ευθύγραμμο βέλος σύνδεσης"/>
          <p:cNvCxnSpPr>
            <a:stCxn id="145" idx="2"/>
            <a:endCxn id="128" idx="0"/>
          </p:cNvCxnSpPr>
          <p:nvPr/>
        </p:nvCxnSpPr>
        <p:spPr>
          <a:xfrm>
            <a:off x="6473682" y="3786677"/>
            <a:ext cx="688712" cy="333165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" name="Group 157"/>
          <p:cNvGrpSpPr/>
          <p:nvPr/>
        </p:nvGrpSpPr>
        <p:grpSpPr>
          <a:xfrm>
            <a:off x="6153144" y="4120078"/>
            <a:ext cx="641076" cy="422787"/>
            <a:chOff x="6153144" y="4120078"/>
            <a:chExt cx="641076" cy="422787"/>
          </a:xfrm>
        </p:grpSpPr>
        <p:sp>
          <p:nvSpPr>
            <p:cNvPr id="160" name="Rectangle 159"/>
            <p:cNvSpPr/>
            <p:nvPr/>
          </p:nvSpPr>
          <p:spPr>
            <a:xfrm>
              <a:off x="6356079" y="4179856"/>
              <a:ext cx="388521" cy="31969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4-5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6153144" y="4120078"/>
              <a:ext cx="641076" cy="422787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8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62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6708" y="4157659"/>
              <a:ext cx="132365" cy="12783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408" y="3241414"/>
            <a:ext cx="369107" cy="369107"/>
          </a:xfrm>
          <a:prstGeom prst="rect">
            <a:avLst/>
          </a:prstGeom>
        </p:spPr>
      </p:pic>
      <p:sp>
        <p:nvSpPr>
          <p:cNvPr id="163" name="Rectangle 162"/>
          <p:cNvSpPr/>
          <p:nvPr/>
        </p:nvSpPr>
        <p:spPr>
          <a:xfrm>
            <a:off x="728672" y="4530129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a typeface="宋体" pitchFamily="2" charset="-122"/>
              </a:rPr>
              <a:t>O(n)</a:t>
            </a:r>
            <a:r>
              <a:rPr lang="en-US" dirty="0" smtClean="0">
                <a:ea typeface="宋体" pitchFamily="2" charset="-122"/>
              </a:rPr>
              <a:t> False Positives</a:t>
            </a:r>
          </a:p>
        </p:txBody>
      </p:sp>
      <p:pic>
        <p:nvPicPr>
          <p:cNvPr id="164" name="Picture 16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178" y="4517969"/>
            <a:ext cx="433131" cy="436048"/>
          </a:xfrm>
          <a:prstGeom prst="rect">
            <a:avLst/>
          </a:prstGeom>
        </p:spPr>
      </p:pic>
      <p:sp>
        <p:nvSpPr>
          <p:cNvPr id="165" name="Right Arrow 164"/>
          <p:cNvSpPr/>
          <p:nvPr/>
        </p:nvSpPr>
        <p:spPr>
          <a:xfrm>
            <a:off x="121447" y="4203854"/>
            <a:ext cx="2447858" cy="117651"/>
          </a:xfrm>
          <a:prstGeom prst="rightArrow">
            <a:avLst>
              <a:gd name="adj1" fmla="val 50000"/>
              <a:gd name="adj2" fmla="val 128816"/>
            </a:avLst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 panose="02040502050405020303" pitchFamily="18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194437" y="3834522"/>
            <a:ext cx="1630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SRC(2,4) = </a:t>
            </a:r>
            <a:endParaRPr lang="en-US" dirty="0"/>
          </a:p>
        </p:txBody>
      </p:sp>
      <p:grpSp>
        <p:nvGrpSpPr>
          <p:cNvPr id="172" name="Group 171"/>
          <p:cNvGrpSpPr/>
          <p:nvPr/>
        </p:nvGrpSpPr>
        <p:grpSpPr>
          <a:xfrm>
            <a:off x="1327529" y="3765242"/>
            <a:ext cx="641076" cy="422787"/>
            <a:chOff x="4764186" y="3364839"/>
            <a:chExt cx="641076" cy="422787"/>
          </a:xfrm>
        </p:grpSpPr>
        <p:sp>
          <p:nvSpPr>
            <p:cNvPr id="173" name="Rectangle 172"/>
            <p:cNvSpPr/>
            <p:nvPr/>
          </p:nvSpPr>
          <p:spPr>
            <a:xfrm>
              <a:off x="4970164" y="3425968"/>
              <a:ext cx="388521" cy="319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1-4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4764186" y="3364839"/>
              <a:ext cx="641076" cy="422787"/>
            </a:xfrm>
            <a:prstGeom prst="rect">
              <a:avLst/>
            </a:prstGeom>
            <a:solidFill>
              <a:schemeClr val="tx2">
                <a:alpha val="48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pic>
          <p:nvPicPr>
            <p:cNvPr id="175" name="Picture 2" descr="http://images.all-free-download.com/images/graphiclarge/lock_10001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0793" y="3403771"/>
              <a:ext cx="132365" cy="127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7" name="Rectangle 226"/>
          <p:cNvSpPr/>
          <p:nvPr/>
        </p:nvSpPr>
        <p:spPr>
          <a:xfrm>
            <a:off x="116539" y="5067398"/>
            <a:ext cx="3823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If we have only one value per leaf then</a:t>
            </a:r>
            <a:endParaRPr lang="en-US" dirty="0"/>
          </a:p>
        </p:txBody>
      </p:sp>
      <p:pic>
        <p:nvPicPr>
          <p:cNvPr id="180" name="Picture 17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078" y="5573958"/>
            <a:ext cx="471149" cy="471149"/>
          </a:xfrm>
          <a:prstGeom prst="rect">
            <a:avLst/>
          </a:prstGeom>
        </p:spPr>
      </p:pic>
      <p:sp>
        <p:nvSpPr>
          <p:cNvPr id="181" name="Rectangle 180"/>
          <p:cNvSpPr/>
          <p:nvPr/>
        </p:nvSpPr>
        <p:spPr>
          <a:xfrm>
            <a:off x="713160" y="5540683"/>
            <a:ext cx="2845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ea typeface="宋体" pitchFamily="2" charset="-122"/>
              </a:rPr>
              <a:t>O(result size)</a:t>
            </a:r>
            <a:r>
              <a:rPr lang="en-US" dirty="0" smtClean="0">
                <a:solidFill>
                  <a:srgbClr val="008000"/>
                </a:solidFill>
                <a:ea typeface="宋体" pitchFamily="2" charset="-122"/>
              </a:rPr>
              <a:t> </a:t>
            </a:r>
            <a:r>
              <a:rPr lang="en-US" dirty="0" smtClean="0">
                <a:ea typeface="宋体" pitchFamily="2" charset="-122"/>
              </a:rPr>
              <a:t>False Positives</a:t>
            </a:r>
          </a:p>
        </p:txBody>
      </p:sp>
      <p:pic>
        <p:nvPicPr>
          <p:cNvPr id="182" name="Picture 3" descr="D:\Personal Study\Research\paper_formats\research images\evi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63" y="2500088"/>
            <a:ext cx="602694" cy="60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" name="Picture 2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7175" y="5516848"/>
            <a:ext cx="753263" cy="878869"/>
          </a:xfrm>
          <a:prstGeom prst="rect">
            <a:avLst/>
          </a:prstGeom>
        </p:spPr>
      </p:pic>
      <p:sp>
        <p:nvSpPr>
          <p:cNvPr id="229" name="Rectangle 228"/>
          <p:cNvSpPr/>
          <p:nvPr/>
        </p:nvSpPr>
        <p:spPr>
          <a:xfrm>
            <a:off x="4407216" y="5573958"/>
            <a:ext cx="26576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a typeface="宋体" pitchFamily="2" charset="-122"/>
              </a:rPr>
              <a:t>Flatten the distribution </a:t>
            </a:r>
          </a:p>
          <a:p>
            <a:r>
              <a:rPr lang="en-US" dirty="0" smtClean="0">
                <a:ea typeface="宋体" pitchFamily="2" charset="-122"/>
              </a:rPr>
              <a:t>(Assign one value per leaf)</a:t>
            </a:r>
            <a:endParaRPr lang="en-US" dirty="0"/>
          </a:p>
        </p:txBody>
      </p:sp>
      <p:sp>
        <p:nvSpPr>
          <p:cNvPr id="230" name="Rectangle 229"/>
          <p:cNvSpPr/>
          <p:nvPr/>
        </p:nvSpPr>
        <p:spPr>
          <a:xfrm>
            <a:off x="6940712" y="5648405"/>
            <a:ext cx="2316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Logarithmic </a:t>
            </a:r>
            <a:r>
              <a:rPr lang="en-US" sz="2400" b="1" dirty="0" err="1"/>
              <a:t>SRCi</a:t>
            </a:r>
            <a:endParaRPr lang="en-US" sz="2400" b="1" dirty="0"/>
          </a:p>
        </p:txBody>
      </p:sp>
      <p:cxnSp>
        <p:nvCxnSpPr>
          <p:cNvPr id="183" name="Straight Arrow Connector 182"/>
          <p:cNvCxnSpPr/>
          <p:nvPr/>
        </p:nvCxnSpPr>
        <p:spPr>
          <a:xfrm>
            <a:off x="6646692" y="5894757"/>
            <a:ext cx="390327" cy="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TextBox 132"/>
          <p:cNvSpPr txBox="1"/>
          <p:nvPr/>
        </p:nvSpPr>
        <p:spPr>
          <a:xfrm>
            <a:off x="513166" y="6408820"/>
            <a:ext cx="7995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tx2"/>
                </a:solidFill>
                <a:ea typeface="宋体" pitchFamily="2" charset="-122"/>
              </a:rPr>
              <a:t>Optimal Security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- </a:t>
            </a:r>
            <a:r>
              <a:rPr lang="en-US" altLang="zh-CN" sz="1400" b="1" dirty="0">
                <a:solidFill>
                  <a:srgbClr val="1F497D"/>
                </a:solidFill>
                <a:latin typeface="Courier New"/>
                <a:ea typeface="宋体" pitchFamily="2" charset="-122"/>
                <a:cs typeface="Courier New"/>
              </a:rPr>
              <a:t>O</a:t>
            </a:r>
            <a:r>
              <a:rPr lang="en-US" altLang="zh-CN" sz="1400" b="1" dirty="0" smtClean="0">
                <a:solidFill>
                  <a:srgbClr val="1F497D"/>
                </a:solidFill>
                <a:latin typeface="Courier New"/>
                <a:ea typeface="宋体" pitchFamily="2" charset="-122"/>
                <a:cs typeface="Courier New"/>
              </a:rPr>
              <a:t>(1)</a:t>
            </a:r>
            <a:r>
              <a:rPr lang="en-US" altLang="zh-CN" sz="1400" b="1" dirty="0" smtClean="0">
                <a:solidFill>
                  <a:srgbClr val="1F497D"/>
                </a:solidFill>
                <a:ea typeface="宋体" pitchFamily="2" charset="-122"/>
              </a:rPr>
              <a:t> </a:t>
            </a:r>
            <a:r>
              <a:rPr lang="en-US" altLang="zh-CN" sz="1400" b="1" dirty="0">
                <a:solidFill>
                  <a:srgbClr val="1F497D"/>
                </a:solidFill>
                <a:ea typeface="宋体" pitchFamily="2" charset="-122"/>
              </a:rPr>
              <a:t>Query Size 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– </a:t>
            </a:r>
            <a:r>
              <a:rPr lang="en-US" altLang="zh-CN" sz="1400" b="1" dirty="0">
                <a:solidFill>
                  <a:schemeClr val="tx2"/>
                </a:solidFill>
                <a:latin typeface="Courier New"/>
                <a:ea typeface="宋体" pitchFamily="2" charset="-122"/>
                <a:cs typeface="Courier New"/>
              </a:rPr>
              <a:t>O</a:t>
            </a:r>
            <a:r>
              <a:rPr lang="en-US" altLang="zh-CN" sz="1400" b="1" dirty="0" smtClean="0">
                <a:solidFill>
                  <a:schemeClr val="tx2"/>
                </a:solidFill>
                <a:latin typeface="Courier New"/>
                <a:ea typeface="宋体" pitchFamily="2" charset="-122"/>
                <a:cs typeface="Courier New"/>
              </a:rPr>
              <a:t>(</a:t>
            </a:r>
            <a:r>
              <a:rPr lang="en-US" altLang="zh-CN" sz="1400" b="1" dirty="0" err="1" smtClean="0">
                <a:solidFill>
                  <a:schemeClr val="tx2"/>
                </a:solidFill>
                <a:latin typeface="Courier New"/>
                <a:ea typeface="宋体" pitchFamily="2" charset="-122"/>
                <a:cs typeface="Courier New"/>
              </a:rPr>
              <a:t>R+r</a:t>
            </a:r>
            <a:r>
              <a:rPr lang="en-US" altLang="zh-CN" sz="1400" b="1" dirty="0" smtClean="0">
                <a:solidFill>
                  <a:schemeClr val="tx2"/>
                </a:solidFill>
                <a:latin typeface="Courier New"/>
                <a:ea typeface="宋体" pitchFamily="2" charset="-122"/>
                <a:cs typeface="Courier New"/>
              </a:rPr>
              <a:t>)</a:t>
            </a:r>
            <a:r>
              <a:rPr lang="en-US" altLang="zh-CN" sz="1400" b="1" dirty="0" smtClean="0">
                <a:solidFill>
                  <a:schemeClr val="tx2"/>
                </a:solidFill>
                <a:ea typeface="宋体" pitchFamily="2" charset="-122"/>
              </a:rPr>
              <a:t> Search Time 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- </a:t>
            </a:r>
            <a:r>
              <a:rPr lang="en-US" altLang="zh-CN" sz="1400" dirty="0">
                <a:latin typeface="Courier New"/>
                <a:ea typeface="宋体" pitchFamily="2" charset="-122"/>
                <a:cs typeface="Courier New"/>
              </a:rPr>
              <a:t>O(</a:t>
            </a:r>
            <a:r>
              <a:rPr lang="en-US" altLang="zh-CN" sz="1400" dirty="0" err="1" smtClean="0">
                <a:latin typeface="Courier New"/>
                <a:ea typeface="宋体" pitchFamily="2" charset="-122"/>
                <a:cs typeface="Courier New"/>
              </a:rPr>
              <a:t>nlogm</a:t>
            </a:r>
            <a:r>
              <a:rPr lang="en-US" altLang="zh-CN" sz="1400" dirty="0" smtClean="0">
                <a:latin typeface="Courier New"/>
                <a:ea typeface="宋体" pitchFamily="2" charset="-122"/>
                <a:cs typeface="Courier New"/>
              </a:rPr>
              <a:t>)</a:t>
            </a:r>
            <a:r>
              <a:rPr lang="en-US" altLang="zh-CN" sz="1400" dirty="0" smtClean="0">
                <a:ea typeface="宋体" pitchFamily="2" charset="-122"/>
              </a:rPr>
              <a:t> </a:t>
            </a:r>
            <a:r>
              <a:rPr lang="en-US" altLang="zh-CN" sz="1400" dirty="0" smtClean="0">
                <a:latin typeface="Calibri"/>
                <a:ea typeface="宋体" pitchFamily="2" charset="-122"/>
                <a:cs typeface="Calibri"/>
              </a:rPr>
              <a:t>Space</a:t>
            </a:r>
            <a:r>
              <a:rPr lang="en-US" altLang="zh-CN" sz="1400" dirty="0" smtClean="0">
                <a:ea typeface="宋体" pitchFamily="2" charset="-122"/>
              </a:rPr>
              <a:t> 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– </a:t>
            </a:r>
            <a:r>
              <a:rPr lang="en-US" altLang="zh-CN" sz="1400" b="1" dirty="0">
                <a:solidFill>
                  <a:srgbClr val="1F497D"/>
                </a:solidFill>
                <a:latin typeface="Courier New"/>
                <a:ea typeface="宋体" pitchFamily="2" charset="-122"/>
                <a:cs typeface="Courier New"/>
              </a:rPr>
              <a:t>O</a:t>
            </a:r>
            <a:r>
              <a:rPr lang="en-US" altLang="zh-CN" sz="1400" b="1" dirty="0" smtClean="0">
                <a:solidFill>
                  <a:srgbClr val="1F497D"/>
                </a:solidFill>
                <a:latin typeface="Courier New"/>
                <a:ea typeface="宋体" pitchFamily="2" charset="-122"/>
                <a:cs typeface="Courier New"/>
              </a:rPr>
              <a:t>(</a:t>
            </a:r>
            <a:r>
              <a:rPr lang="en-US" altLang="zh-CN" sz="1400" b="1" dirty="0" err="1" smtClean="0">
                <a:solidFill>
                  <a:srgbClr val="1F497D"/>
                </a:solidFill>
                <a:latin typeface="Courier New"/>
                <a:ea typeface="宋体" pitchFamily="2" charset="-122"/>
                <a:cs typeface="Courier New"/>
              </a:rPr>
              <a:t>R+r</a:t>
            </a:r>
            <a:r>
              <a:rPr lang="en-US" altLang="zh-CN" sz="1400" b="1" dirty="0" smtClean="0">
                <a:solidFill>
                  <a:srgbClr val="1F497D"/>
                </a:solidFill>
                <a:latin typeface="Courier New"/>
                <a:ea typeface="宋体" pitchFamily="2" charset="-122"/>
                <a:cs typeface="Courier New"/>
              </a:rPr>
              <a:t>)</a:t>
            </a:r>
            <a:r>
              <a:rPr lang="en-US" altLang="zh-CN" sz="1400" b="1" dirty="0" smtClean="0">
                <a:solidFill>
                  <a:srgbClr val="1F497D"/>
                </a:solidFill>
                <a:ea typeface="宋体" pitchFamily="2" charset="-122"/>
              </a:rPr>
              <a:t> </a:t>
            </a:r>
            <a:r>
              <a:rPr lang="en-US" altLang="zh-CN" sz="1400" b="1" dirty="0">
                <a:solidFill>
                  <a:srgbClr val="1F497D"/>
                </a:solidFill>
                <a:ea typeface="宋体" pitchFamily="2" charset="-122"/>
              </a:rPr>
              <a:t>False </a:t>
            </a:r>
            <a:r>
              <a:rPr lang="en-US" altLang="zh-CN" sz="1400" b="1" dirty="0" smtClean="0">
                <a:solidFill>
                  <a:srgbClr val="1F497D"/>
                </a:solidFill>
                <a:ea typeface="宋体" pitchFamily="2" charset="-122"/>
              </a:rPr>
              <a:t>Positives</a:t>
            </a:r>
            <a:r>
              <a:rPr lang="en-US" altLang="zh-CN" sz="1400" b="1" dirty="0">
                <a:solidFill>
                  <a:srgbClr val="1F497D"/>
                </a:solidFill>
                <a:ea typeface="宋体" pitchFamily="2" charset="-122"/>
              </a:rPr>
              <a:t/>
            </a:r>
            <a:br>
              <a:rPr lang="en-US" altLang="zh-CN" sz="1400" b="1" dirty="0">
                <a:solidFill>
                  <a:srgbClr val="1F497D"/>
                </a:solidFill>
                <a:ea typeface="宋体" pitchFamily="2" charset="-122"/>
              </a:rPr>
            </a:br>
            <a:r>
              <a:rPr lang="en-US" altLang="zh-CN" sz="1200" dirty="0">
                <a:latin typeface="Courier New"/>
                <a:ea typeface="宋体" pitchFamily="2" charset="-122"/>
                <a:cs typeface="Courier New"/>
              </a:rPr>
              <a:t>n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: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dataset size,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r: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result size,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m: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domain size ,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ourier New"/>
                <a:ea typeface="宋体" pitchFamily="2" charset="-122"/>
                <a:cs typeface="Courier New"/>
              </a:rPr>
              <a:t>R: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 query range size</a:t>
            </a:r>
            <a:b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</a:br>
            <a:endParaRPr lang="en-US" sz="1400" dirty="0"/>
          </a:p>
        </p:txBody>
      </p:sp>
      <p:cxnSp>
        <p:nvCxnSpPr>
          <p:cNvPr id="134" name="6 - Ευθεία γραμμή σύνδεσης"/>
          <p:cNvCxnSpPr/>
          <p:nvPr/>
        </p:nvCxnSpPr>
        <p:spPr bwMode="auto">
          <a:xfrm>
            <a:off x="-7299" y="6430717"/>
            <a:ext cx="9144000" cy="0"/>
          </a:xfrm>
          <a:prstGeom prst="line">
            <a:avLst/>
          </a:prstGeom>
          <a:ln w="12700" cmpd="sng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5" name="Oval Callout 134"/>
          <p:cNvSpPr/>
          <p:nvPr/>
        </p:nvSpPr>
        <p:spPr>
          <a:xfrm>
            <a:off x="2569305" y="3633952"/>
            <a:ext cx="1554267" cy="1029109"/>
          </a:xfrm>
          <a:prstGeom prst="wedgeEllipseCallout">
            <a:avLst>
              <a:gd name="adj1" fmla="val 38130"/>
              <a:gd name="adj2" fmla="val 730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All the tuples have value = 1 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64564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02"/>
    </mc:Choice>
    <mc:Fallback xmlns="">
      <p:transition xmlns:p14="http://schemas.microsoft.com/office/powerpoint/2010/main" spd="slow" advTm="4690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9175"/>
            <a:ext cx="8229600" cy="11398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Thank you!!! Questions???</a:t>
            </a:r>
            <a:endParaRPr lang="en-US" altLang="zh-CN" dirty="0" smtClean="0">
              <a:solidFill>
                <a:schemeClr val="tx1">
                  <a:lumMod val="95000"/>
                  <a:lumOff val="5000"/>
                </a:schemeClr>
              </a:solidFill>
              <a:ea typeface="宋体" pitchFamily="2" charset="-122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52400" y="1447800"/>
            <a:ext cx="85344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altLang="zh-CN" sz="2400" dirty="0" smtClean="0">
              <a:ea typeface="宋体" pitchFamily="2" charset="-122"/>
            </a:endParaRPr>
          </a:p>
        </p:txBody>
      </p:sp>
      <p:grpSp>
        <p:nvGrpSpPr>
          <p:cNvPr id="2" name="79 - Ομάδα"/>
          <p:cNvGrpSpPr/>
          <p:nvPr/>
        </p:nvGrpSpPr>
        <p:grpSpPr>
          <a:xfrm>
            <a:off x="990600" y="1971897"/>
            <a:ext cx="6404646" cy="4510754"/>
            <a:chOff x="567483" y="1855113"/>
            <a:chExt cx="6404646" cy="4510754"/>
          </a:xfrm>
        </p:grpSpPr>
        <p:grpSp>
          <p:nvGrpSpPr>
            <p:cNvPr id="3" name="Group 7"/>
            <p:cNvGrpSpPr/>
            <p:nvPr/>
          </p:nvGrpSpPr>
          <p:grpSpPr>
            <a:xfrm>
              <a:off x="567483" y="1905001"/>
              <a:ext cx="6404646" cy="4460866"/>
              <a:chOff x="3178897" y="2029199"/>
              <a:chExt cx="3994514" cy="3020499"/>
            </a:xfrm>
          </p:grpSpPr>
          <p:cxnSp>
            <p:nvCxnSpPr>
              <p:cNvPr id="28" name="Straight Arrow Connector 8"/>
              <p:cNvCxnSpPr/>
              <p:nvPr/>
            </p:nvCxnSpPr>
            <p:spPr>
              <a:xfrm flipV="1">
                <a:off x="3810000" y="2084699"/>
                <a:ext cx="0" cy="256350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9"/>
              <p:cNvCxnSpPr/>
              <p:nvPr/>
            </p:nvCxnSpPr>
            <p:spPr>
              <a:xfrm>
                <a:off x="3810000" y="4648200"/>
                <a:ext cx="3363411" cy="0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10"/>
              <p:cNvSpPr txBox="1"/>
              <p:nvPr/>
            </p:nvSpPr>
            <p:spPr>
              <a:xfrm>
                <a:off x="3352452" y="2806202"/>
                <a:ext cx="345523" cy="864163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en-US" sz="2400" dirty="0" smtClean="0"/>
                  <a:t>Efficiency</a:t>
                </a:r>
                <a:endParaRPr lang="en-US" sz="2400" dirty="0"/>
              </a:p>
            </p:txBody>
          </p:sp>
          <p:sp>
            <p:nvSpPr>
              <p:cNvPr id="31" name="TextBox 11"/>
              <p:cNvSpPr txBox="1"/>
              <p:nvPr/>
            </p:nvSpPr>
            <p:spPr>
              <a:xfrm>
                <a:off x="5054545" y="4737100"/>
                <a:ext cx="747033" cy="3125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Security</a:t>
                </a:r>
                <a:endParaRPr lang="en-US" sz="2400" dirty="0"/>
              </a:p>
            </p:txBody>
          </p:sp>
          <p:sp>
            <p:nvSpPr>
              <p:cNvPr id="32" name="TextBox 12"/>
              <p:cNvSpPr txBox="1"/>
              <p:nvPr/>
            </p:nvSpPr>
            <p:spPr>
              <a:xfrm>
                <a:off x="3178897" y="2029199"/>
                <a:ext cx="470033" cy="3125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C00000"/>
                    </a:solidFill>
                  </a:rPr>
                  <a:t>High</a:t>
                </a:r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3" name="TextBox 13"/>
              <p:cNvSpPr txBox="1"/>
              <p:nvPr/>
            </p:nvSpPr>
            <p:spPr>
              <a:xfrm>
                <a:off x="3254311" y="4583668"/>
                <a:ext cx="435103" cy="3125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C00000"/>
                    </a:solidFill>
                  </a:rPr>
                  <a:t>Low</a:t>
                </a:r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4" name="TextBox 14"/>
              <p:cNvSpPr txBox="1"/>
              <p:nvPr/>
            </p:nvSpPr>
            <p:spPr>
              <a:xfrm>
                <a:off x="6664159" y="4673600"/>
                <a:ext cx="470033" cy="3125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C00000"/>
                    </a:solidFill>
                  </a:rPr>
                  <a:t>High</a:t>
                </a:r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25" name="24 - Έλλειψη"/>
            <p:cNvSpPr/>
            <p:nvPr/>
          </p:nvSpPr>
          <p:spPr>
            <a:xfrm>
              <a:off x="2286000" y="2590801"/>
              <a:ext cx="275112" cy="275112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62 - TextBox"/>
            <p:cNvSpPr txBox="1"/>
            <p:nvPr/>
          </p:nvSpPr>
          <p:spPr>
            <a:xfrm>
              <a:off x="2057400" y="2286000"/>
              <a:ext cx="65497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OPE</a:t>
              </a:r>
              <a:endParaRPr lang="en-US" sz="2200" dirty="0"/>
            </a:p>
          </p:txBody>
        </p:sp>
        <p:sp>
          <p:nvSpPr>
            <p:cNvPr id="64" name="63 - Έλλειψη"/>
            <p:cNvSpPr/>
            <p:nvPr/>
          </p:nvSpPr>
          <p:spPr>
            <a:xfrm>
              <a:off x="2925288" y="2590800"/>
              <a:ext cx="275112" cy="275112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64 - TextBox"/>
            <p:cNvSpPr txBox="1"/>
            <p:nvPr/>
          </p:nvSpPr>
          <p:spPr>
            <a:xfrm>
              <a:off x="2712881" y="2286000"/>
              <a:ext cx="63348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DET</a:t>
              </a:r>
              <a:endParaRPr lang="en-US" sz="2200" dirty="0"/>
            </a:p>
          </p:txBody>
        </p:sp>
        <p:sp>
          <p:nvSpPr>
            <p:cNvPr id="66" name="65 - Έλλειψη"/>
            <p:cNvSpPr/>
            <p:nvPr/>
          </p:nvSpPr>
          <p:spPr>
            <a:xfrm>
              <a:off x="2057400" y="2209800"/>
              <a:ext cx="1371600" cy="838200"/>
            </a:xfrm>
            <a:prstGeom prst="ellipse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66 - TextBox"/>
            <p:cNvSpPr txBox="1"/>
            <p:nvPr/>
          </p:nvSpPr>
          <p:spPr>
            <a:xfrm>
              <a:off x="2424111" y="1855113"/>
              <a:ext cx="62259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/>
                <a:t>PPE</a:t>
              </a:r>
              <a:endParaRPr lang="en-US" sz="2200" b="1" dirty="0"/>
            </a:p>
          </p:txBody>
        </p:sp>
        <p:sp>
          <p:nvSpPr>
            <p:cNvPr id="75" name="74 - Έλλειψη"/>
            <p:cNvSpPr/>
            <p:nvPr/>
          </p:nvSpPr>
          <p:spPr>
            <a:xfrm>
              <a:off x="6019800" y="5211288"/>
              <a:ext cx="275112" cy="27511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75 - TextBox"/>
            <p:cNvSpPr txBox="1"/>
            <p:nvPr/>
          </p:nvSpPr>
          <p:spPr>
            <a:xfrm>
              <a:off x="5867400" y="4876800"/>
              <a:ext cx="62976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/>
                <a:t>FHE</a:t>
              </a:r>
              <a:endParaRPr lang="en-US" sz="2200" b="1" dirty="0"/>
            </a:p>
          </p:txBody>
        </p:sp>
      </p:grpSp>
      <p:sp>
        <p:nvSpPr>
          <p:cNvPr id="43" name="42 - Έλλειψη"/>
          <p:cNvSpPr/>
          <p:nvPr/>
        </p:nvSpPr>
        <p:spPr>
          <a:xfrm>
            <a:off x="4078174" y="2901628"/>
            <a:ext cx="275112" cy="275112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70 - Έλλειψη"/>
          <p:cNvSpPr/>
          <p:nvPr/>
        </p:nvSpPr>
        <p:spPr>
          <a:xfrm>
            <a:off x="4766517" y="4377355"/>
            <a:ext cx="275112" cy="27511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71 - TextBox"/>
          <p:cNvSpPr txBox="1"/>
          <p:nvPr/>
        </p:nvSpPr>
        <p:spPr>
          <a:xfrm>
            <a:off x="3964433" y="4019293"/>
            <a:ext cx="19336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 smtClean="0"/>
              <a:t>Func</a:t>
            </a:r>
            <a:r>
              <a:rPr lang="en-US" sz="2200" b="1" dirty="0" smtClean="0"/>
              <a:t>/</a:t>
            </a:r>
            <a:r>
              <a:rPr lang="en-US" sz="2200" b="1" dirty="0" err="1" smtClean="0"/>
              <a:t>Pred</a:t>
            </a:r>
            <a:r>
              <a:rPr lang="en-US" sz="2200" b="1" dirty="0" smtClean="0"/>
              <a:t> Enc</a:t>
            </a:r>
            <a:endParaRPr lang="en-US" sz="2200" b="1" dirty="0"/>
          </a:p>
        </p:txBody>
      </p:sp>
      <p:sp>
        <p:nvSpPr>
          <p:cNvPr id="44" name="72 - Έλλειψη"/>
          <p:cNvSpPr/>
          <p:nvPr/>
        </p:nvSpPr>
        <p:spPr>
          <a:xfrm>
            <a:off x="6435220" y="4105022"/>
            <a:ext cx="275112" cy="275112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73 - TextBox"/>
          <p:cNvSpPr txBox="1"/>
          <p:nvPr/>
        </p:nvSpPr>
        <p:spPr>
          <a:xfrm>
            <a:off x="6130420" y="3770534"/>
            <a:ext cx="9525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ORAM</a:t>
            </a:r>
            <a:endParaRPr lang="en-US" sz="2200" b="1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378" y="1296716"/>
            <a:ext cx="3666622" cy="102986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482548" y="2237001"/>
            <a:ext cx="1415491" cy="1137616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4960927" y="2340108"/>
            <a:ext cx="474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?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786" y="2411685"/>
            <a:ext cx="1316466" cy="829374"/>
          </a:xfrm>
          <a:prstGeom prst="rect">
            <a:avLst/>
          </a:prstGeom>
        </p:spPr>
      </p:pic>
      <p:sp>
        <p:nvSpPr>
          <p:cNvPr id="50" name="Oval 49"/>
          <p:cNvSpPr/>
          <p:nvPr/>
        </p:nvSpPr>
        <p:spPr>
          <a:xfrm>
            <a:off x="4480658" y="2237458"/>
            <a:ext cx="1415491" cy="1137616"/>
          </a:xfrm>
          <a:prstGeom prst="ellipse">
            <a:avLst/>
          </a:prstGeom>
          <a:noFill/>
          <a:ln w="28575" cmpd="sng">
            <a:solidFill>
              <a:schemeClr val="tx2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435288" y="1634685"/>
            <a:ext cx="3638712" cy="518418"/>
          </a:xfrm>
          <a:prstGeom prst="rect">
            <a:avLst/>
          </a:prstGeom>
          <a:noFill/>
          <a:ln w="28575" cmpd="sng">
            <a:solidFill>
              <a:srgbClr val="1F497D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ent Arrow 15"/>
          <p:cNvSpPr/>
          <p:nvPr/>
        </p:nvSpPr>
        <p:spPr>
          <a:xfrm>
            <a:off x="5041629" y="1737080"/>
            <a:ext cx="365749" cy="665704"/>
          </a:xfrm>
          <a:prstGeom prst="bentArrow">
            <a:avLst/>
          </a:prstGeom>
          <a:solidFill>
            <a:schemeClr val="tx2"/>
          </a:solidFill>
          <a:ln>
            <a:solidFill>
              <a:srgbClr val="1F4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7724" y="6388870"/>
            <a:ext cx="9436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ea typeface="宋体" pitchFamily="2" charset="-122"/>
              </a:rPr>
              <a:t>We will present the experimental evaluation in the Poster </a:t>
            </a:r>
            <a:r>
              <a:rPr lang="en-US" altLang="zh-CN" dirty="0" smtClean="0">
                <a:ea typeface="宋体" pitchFamily="2" charset="-122"/>
              </a:rPr>
              <a:t>Session</a:t>
            </a:r>
            <a:endParaRPr lang="en-US" dirty="0"/>
          </a:p>
        </p:txBody>
      </p:sp>
      <p:pic>
        <p:nvPicPr>
          <p:cNvPr id="35" name="Picture 34" descr="disclaim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38" y="6068097"/>
            <a:ext cx="731078" cy="788795"/>
          </a:xfrm>
          <a:prstGeom prst="rect">
            <a:avLst/>
          </a:prstGeom>
        </p:spPr>
      </p:pic>
      <p:cxnSp>
        <p:nvCxnSpPr>
          <p:cNvPr id="36" name="40 - Ευθεία γραμμή σύνδεσης"/>
          <p:cNvCxnSpPr/>
          <p:nvPr/>
        </p:nvCxnSpPr>
        <p:spPr>
          <a:xfrm flipV="1">
            <a:off x="2057400" y="3158376"/>
            <a:ext cx="4953000" cy="990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45 - Ευθεία γραμμή σύνδεσης"/>
          <p:cNvCxnSpPr/>
          <p:nvPr/>
        </p:nvCxnSpPr>
        <p:spPr>
          <a:xfrm flipV="1">
            <a:off x="4409088" y="2167776"/>
            <a:ext cx="0" cy="1524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8" name="77 - Ορθογώνιο"/>
          <p:cNvSpPr/>
          <p:nvPr/>
        </p:nvSpPr>
        <p:spPr>
          <a:xfrm>
            <a:off x="3810000" y="4758576"/>
            <a:ext cx="1184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Secure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9" name="78 - Ορθογώνιο"/>
          <p:cNvSpPr/>
          <p:nvPr/>
        </p:nvSpPr>
        <p:spPr>
          <a:xfrm>
            <a:off x="2209800" y="3310776"/>
            <a:ext cx="1399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Efficient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0" name="79 - Ορθογώνιο"/>
          <p:cNvSpPr/>
          <p:nvPr/>
        </p:nvSpPr>
        <p:spPr>
          <a:xfrm>
            <a:off x="6037786" y="2448656"/>
            <a:ext cx="2815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Secure &amp; Efficient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84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9"/>
    </mc:Choice>
    <mc:Fallback xmlns="">
      <p:transition xmlns:p14="http://schemas.microsoft.com/office/powerpoint/2010/main" spd="slow" advTm="889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9" grpId="0"/>
      <p:bldP spid="50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116492" y="1389154"/>
            <a:ext cx="4115088" cy="3056021"/>
            <a:chOff x="-1" y="-34176"/>
            <a:chExt cx="9144002" cy="6901863"/>
          </a:xfrm>
        </p:grpSpPr>
        <p:pic>
          <p:nvPicPr>
            <p:cNvPr id="6" name="Screen Shot 2015-10-12 at 11.56.04 AM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34176"/>
              <a:ext cx="9144001" cy="122015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pasted-image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152686"/>
              <a:ext cx="9144001" cy="5715001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13" name="Picture 12" descr="Screen Shot 2016-06-20 at 11.28.2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20" y="1732336"/>
            <a:ext cx="4119042" cy="3081765"/>
          </a:xfrm>
          <a:prstGeom prst="rect">
            <a:avLst/>
          </a:prstGeom>
        </p:spPr>
      </p:pic>
      <p:pic>
        <p:nvPicPr>
          <p:cNvPr id="8" name="Picture 7" descr="Screen Shot 2016-06-20 at 11.28.0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046" y="3387259"/>
            <a:ext cx="4936075" cy="36897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613" y="236011"/>
            <a:ext cx="7312460" cy="99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07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solu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81002"/>
            <a:ext cx="1165192" cy="1066798"/>
          </a:xfrm>
          <a:prstGeom prst="rect">
            <a:avLst/>
          </a:prstGeom>
        </p:spPr>
      </p:pic>
      <p:sp>
        <p:nvSpPr>
          <p:cNvPr id="109" name="108 - Σύννεφο"/>
          <p:cNvSpPr/>
          <p:nvPr/>
        </p:nvSpPr>
        <p:spPr>
          <a:xfrm>
            <a:off x="4191000" y="2323980"/>
            <a:ext cx="4114800" cy="2362200"/>
          </a:xfrm>
          <a:prstGeom prst="cloud">
            <a:avLst/>
          </a:prstGeom>
          <a:ln w="1270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2"/>
            <a:ext cx="8229600" cy="11398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IDEAL SOLUTION </a:t>
            </a:r>
            <a:b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</a:b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Privacy Preserving Querying</a:t>
            </a:r>
            <a:endParaRPr lang="en-US" altLang="zh-CN" sz="2000" dirty="0" smtClean="0">
              <a:solidFill>
                <a:schemeClr val="tx1">
                  <a:lumMod val="95000"/>
                  <a:lumOff val="5000"/>
                </a:schemeClr>
              </a:solidFill>
              <a:ea typeface="宋体" pitchFamily="2" charset="-122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447800"/>
            <a:ext cx="85344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endParaRPr lang="en-US" altLang="zh-CN" sz="2400" dirty="0" smtClean="0">
              <a:ea typeface="宋体" pitchFamily="2" charset="-122"/>
              <a:sym typeface="Wingdings" pitchFamily="2" charset="2"/>
            </a:endParaRPr>
          </a:p>
          <a:p>
            <a:pPr lvl="0"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altLang="zh-CN" sz="2400" dirty="0" smtClean="0">
              <a:ea typeface="宋体" pitchFamily="2" charset="-122"/>
              <a:sym typeface="Wingdings" pitchFamily="2" charset="2"/>
            </a:endParaRPr>
          </a:p>
          <a:p>
            <a:pPr lvl="0"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endParaRPr lang="en-US" altLang="zh-CN" sz="2400" dirty="0" smtClean="0">
              <a:ea typeface="宋体" pitchFamily="2" charset="-122"/>
              <a:sym typeface="Wingdings" pitchFamily="2" charset="2"/>
            </a:endParaRPr>
          </a:p>
          <a:p>
            <a:pPr lvl="0"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altLang="zh-CN" sz="2400" dirty="0" smtClean="0">
              <a:ea typeface="宋体" pitchFamily="2" charset="-122"/>
              <a:sym typeface="Wingdings" pitchFamily="2" charset="2"/>
            </a:endParaRPr>
          </a:p>
        </p:txBody>
      </p:sp>
      <p:cxnSp>
        <p:nvCxnSpPr>
          <p:cNvPr id="7" name="6 - Ευθεία γραμμή σύνδεσης"/>
          <p:cNvCxnSpPr/>
          <p:nvPr/>
        </p:nvCxnSpPr>
        <p:spPr bwMode="auto">
          <a:xfrm>
            <a:off x="381000" y="1447800"/>
            <a:ext cx="82296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2171582"/>
            <a:ext cx="971824" cy="83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" name="TextBox 14"/>
          <p:cNvSpPr txBox="1"/>
          <p:nvPr/>
        </p:nvSpPr>
        <p:spPr>
          <a:xfrm>
            <a:off x="990600" y="285738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Client</a:t>
            </a:r>
            <a:endParaRPr lang="en-US" sz="2000" dirty="0"/>
          </a:p>
        </p:txBody>
      </p:sp>
      <p:sp>
        <p:nvSpPr>
          <p:cNvPr id="86" name="TextBox 9"/>
          <p:cNvSpPr txBox="1"/>
          <p:nvPr/>
        </p:nvSpPr>
        <p:spPr>
          <a:xfrm>
            <a:off x="5599775" y="3415606"/>
            <a:ext cx="10302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Encrypted</a:t>
            </a:r>
          </a:p>
          <a:p>
            <a:pPr algn="ctr"/>
            <a:r>
              <a:rPr lang="en-US" sz="1600" dirty="0" smtClean="0"/>
              <a:t>Database</a:t>
            </a:r>
            <a:endParaRPr lang="en-US" sz="1600" dirty="0"/>
          </a:p>
        </p:txBody>
      </p:sp>
      <p:pic>
        <p:nvPicPr>
          <p:cNvPr id="87" name="Picture 4" descr="http://us.123rf.com/400wm/400/400/scanrail/scanrail1206/scanrail120600002/13903900-database-and-computer-data-security-concept-metal-hard-disk-icon-covered-by-protection-shield-isola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70113" y="2704982"/>
            <a:ext cx="914400" cy="809245"/>
          </a:xfrm>
          <a:prstGeom prst="rect">
            <a:avLst/>
          </a:prstGeom>
          <a:noFill/>
        </p:spPr>
      </p:pic>
      <p:sp>
        <p:nvSpPr>
          <p:cNvPr id="88" name="TextBox 24"/>
          <p:cNvSpPr txBox="1"/>
          <p:nvPr/>
        </p:nvSpPr>
        <p:spPr>
          <a:xfrm>
            <a:off x="990600" y="3581402"/>
            <a:ext cx="907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Later:</a:t>
            </a:r>
            <a:endParaRPr lang="en-US" sz="2400" dirty="0"/>
          </a:p>
        </p:txBody>
      </p:sp>
      <p:cxnSp>
        <p:nvCxnSpPr>
          <p:cNvPr id="89" name="Straight Connector 5"/>
          <p:cNvCxnSpPr/>
          <p:nvPr/>
        </p:nvCxnSpPr>
        <p:spPr>
          <a:xfrm>
            <a:off x="914400" y="3581400"/>
            <a:ext cx="990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4228983"/>
            <a:ext cx="971824" cy="83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" name="TextBox 14"/>
          <p:cNvSpPr txBox="1"/>
          <p:nvPr/>
        </p:nvSpPr>
        <p:spPr>
          <a:xfrm>
            <a:off x="990600" y="493389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Client</a:t>
            </a:r>
            <a:endParaRPr lang="en-US" sz="2000" dirty="0"/>
          </a:p>
        </p:txBody>
      </p:sp>
      <p:cxnSp>
        <p:nvCxnSpPr>
          <p:cNvPr id="114" name="113 - Ευθύγραμμο βέλος σύνδεσης"/>
          <p:cNvCxnSpPr/>
          <p:nvPr/>
        </p:nvCxnSpPr>
        <p:spPr>
          <a:xfrm flipH="1">
            <a:off x="1981200" y="4343400"/>
            <a:ext cx="3124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2" name="TextBox 14"/>
          <p:cNvSpPr txBox="1"/>
          <p:nvPr/>
        </p:nvSpPr>
        <p:spPr>
          <a:xfrm>
            <a:off x="4876800" y="4549914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Untrusted</a:t>
            </a:r>
            <a:r>
              <a:rPr lang="en-US" sz="2000" b="1" dirty="0" smtClean="0"/>
              <a:t> Cloud</a:t>
            </a:r>
            <a:endParaRPr lang="en-US" sz="2000" b="1" dirty="0"/>
          </a:p>
        </p:txBody>
      </p:sp>
      <p:cxnSp>
        <p:nvCxnSpPr>
          <p:cNvPr id="131" name="130 - Ευθύγραμμο βέλος σύνδεσης"/>
          <p:cNvCxnSpPr/>
          <p:nvPr/>
        </p:nvCxnSpPr>
        <p:spPr>
          <a:xfrm>
            <a:off x="1981200" y="2704980"/>
            <a:ext cx="35814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23 - Ευθύγραμμο βέλος σύνδεσης"/>
          <p:cNvCxnSpPr/>
          <p:nvPr/>
        </p:nvCxnSpPr>
        <p:spPr>
          <a:xfrm flipV="1">
            <a:off x="1981200" y="4000620"/>
            <a:ext cx="3048000" cy="5713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0" name="Picture 3" descr="D:\Personal Study\Research\paper_formats\research images\evi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17441"/>
            <a:ext cx="789288" cy="78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28 - Ορθογώνιο"/>
          <p:cNvSpPr/>
          <p:nvPr/>
        </p:nvSpPr>
        <p:spPr>
          <a:xfrm>
            <a:off x="2819400" y="2400180"/>
            <a:ext cx="1307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ea typeface="宋体" pitchFamily="2" charset="-122"/>
                <a:sym typeface="Wingdings" pitchFamily="2" charset="2"/>
              </a:rPr>
              <a:t>Encrypt(DB) </a:t>
            </a:r>
            <a:endParaRPr lang="en-US" dirty="0"/>
          </a:p>
        </p:txBody>
      </p:sp>
      <p:sp>
        <p:nvSpPr>
          <p:cNvPr id="25" name="24 - Ορθογώνιο"/>
          <p:cNvSpPr/>
          <p:nvPr/>
        </p:nvSpPr>
        <p:spPr>
          <a:xfrm>
            <a:off x="2438401" y="3619380"/>
            <a:ext cx="1818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ea typeface="宋体" pitchFamily="2" charset="-122"/>
                <a:sym typeface="Wingdings" pitchFamily="2" charset="2"/>
              </a:rPr>
              <a:t>Encrypted(query) </a:t>
            </a:r>
            <a:endParaRPr lang="en-US" dirty="0"/>
          </a:p>
        </p:txBody>
      </p:sp>
      <p:sp>
        <p:nvSpPr>
          <p:cNvPr id="26" name="25 - Ορθογώνιο"/>
          <p:cNvSpPr/>
          <p:nvPr/>
        </p:nvSpPr>
        <p:spPr>
          <a:xfrm>
            <a:off x="2438401" y="4812268"/>
            <a:ext cx="1903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ea typeface="宋体" pitchFamily="2" charset="-122"/>
                <a:sym typeface="Wingdings" pitchFamily="2" charset="2"/>
              </a:rPr>
              <a:t>Encrypted(results) </a:t>
            </a:r>
            <a:endParaRPr lang="en-US" dirty="0"/>
          </a:p>
        </p:txBody>
      </p:sp>
      <p:sp>
        <p:nvSpPr>
          <p:cNvPr id="32" name="31 - Ορθογώνιο"/>
          <p:cNvSpPr/>
          <p:nvPr/>
        </p:nvSpPr>
        <p:spPr>
          <a:xfrm>
            <a:off x="5181601" y="3352802"/>
            <a:ext cx="4461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smtClean="0">
                <a:solidFill>
                  <a:srgbClr val="C00000"/>
                </a:solidFill>
                <a:ea typeface="宋体" pitchFamily="2" charset="-122"/>
                <a:sym typeface="Wingdings" pitchFamily="2" charset="2"/>
              </a:rPr>
              <a:t>?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977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43"/>
    </mc:Choice>
    <mc:Fallback xmlns="">
      <p:transition xmlns:p14="http://schemas.microsoft.com/office/powerpoint/2010/main" spd="slow" advTm="2604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29" grpId="0"/>
      <p:bldP spid="25" grpId="0"/>
      <p:bldP spid="26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398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zh-CN" sz="3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Solutions for Encrypted Search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52400" y="1447800"/>
            <a:ext cx="85344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altLang="zh-CN" sz="2400" dirty="0" smtClean="0">
              <a:ea typeface="宋体" pitchFamily="2" charset="-122"/>
            </a:endParaRPr>
          </a:p>
        </p:txBody>
      </p:sp>
      <p:cxnSp>
        <p:nvCxnSpPr>
          <p:cNvPr id="7" name="6 - Ευθεία γραμμή σύνδεσης"/>
          <p:cNvCxnSpPr/>
          <p:nvPr/>
        </p:nvCxnSpPr>
        <p:spPr bwMode="auto">
          <a:xfrm>
            <a:off x="381000" y="1447800"/>
            <a:ext cx="82296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" name="Group 7"/>
          <p:cNvGrpSpPr/>
          <p:nvPr/>
        </p:nvGrpSpPr>
        <p:grpSpPr>
          <a:xfrm>
            <a:off x="990600" y="1905001"/>
            <a:ext cx="6469598" cy="4495801"/>
            <a:chOff x="3178897" y="2029199"/>
            <a:chExt cx="4035024" cy="3044154"/>
          </a:xfrm>
        </p:grpSpPr>
        <p:cxnSp>
          <p:nvCxnSpPr>
            <p:cNvPr id="28" name="Straight Arrow Connector 8"/>
            <p:cNvCxnSpPr/>
            <p:nvPr/>
          </p:nvCxnSpPr>
          <p:spPr>
            <a:xfrm flipV="1">
              <a:off x="3810000" y="2084699"/>
              <a:ext cx="0" cy="25635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9"/>
            <p:cNvCxnSpPr/>
            <p:nvPr/>
          </p:nvCxnSpPr>
          <p:spPr>
            <a:xfrm>
              <a:off x="3810000" y="4648200"/>
              <a:ext cx="3363411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0"/>
            <p:cNvSpPr txBox="1"/>
            <p:nvPr/>
          </p:nvSpPr>
          <p:spPr>
            <a:xfrm>
              <a:off x="3326305" y="2806202"/>
              <a:ext cx="371670" cy="92904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sz="2400" dirty="0" smtClean="0"/>
                <a:t>Efficiency</a:t>
              </a:r>
              <a:endParaRPr lang="en-US" sz="2400" dirty="0"/>
            </a:p>
          </p:txBody>
        </p:sp>
        <p:sp>
          <p:nvSpPr>
            <p:cNvPr id="31" name="TextBox 11"/>
            <p:cNvSpPr txBox="1"/>
            <p:nvPr/>
          </p:nvSpPr>
          <p:spPr>
            <a:xfrm>
              <a:off x="5054545" y="4737100"/>
              <a:ext cx="799261" cy="336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Security</a:t>
              </a:r>
              <a:endParaRPr lang="en-US" sz="2400" dirty="0"/>
            </a:p>
          </p:txBody>
        </p:sp>
        <p:sp>
          <p:nvSpPr>
            <p:cNvPr id="32" name="TextBox 12"/>
            <p:cNvSpPr txBox="1"/>
            <p:nvPr/>
          </p:nvSpPr>
          <p:spPr>
            <a:xfrm>
              <a:off x="3178897" y="2029199"/>
              <a:ext cx="549762" cy="336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C00000"/>
                  </a:solidFill>
                </a:rPr>
                <a:t>High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  <p:sp>
          <p:nvSpPr>
            <p:cNvPr id="33" name="TextBox 13"/>
            <p:cNvSpPr txBox="1"/>
            <p:nvPr/>
          </p:nvSpPr>
          <p:spPr>
            <a:xfrm>
              <a:off x="3254311" y="4583668"/>
              <a:ext cx="503517" cy="336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C00000"/>
                  </a:solidFill>
                </a:rPr>
                <a:t>Low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  <p:sp>
          <p:nvSpPr>
            <p:cNvPr id="34" name="TextBox 14"/>
            <p:cNvSpPr txBox="1"/>
            <p:nvPr/>
          </p:nvSpPr>
          <p:spPr>
            <a:xfrm>
              <a:off x="6664159" y="4673600"/>
              <a:ext cx="549762" cy="336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C00000"/>
                  </a:solidFill>
                </a:rPr>
                <a:t>High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</p:grpSp>
      <p:sp>
        <p:nvSpPr>
          <p:cNvPr id="25" name="24 - Έλλειψη"/>
          <p:cNvSpPr/>
          <p:nvPr/>
        </p:nvSpPr>
        <p:spPr>
          <a:xfrm>
            <a:off x="2709117" y="2590801"/>
            <a:ext cx="275112" cy="27511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62 - TextBox"/>
          <p:cNvSpPr txBox="1"/>
          <p:nvPr/>
        </p:nvSpPr>
        <p:spPr>
          <a:xfrm>
            <a:off x="2480517" y="2286000"/>
            <a:ext cx="6639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OPE</a:t>
            </a:r>
            <a:endParaRPr lang="en-US" sz="2200" dirty="0"/>
          </a:p>
        </p:txBody>
      </p:sp>
      <p:sp>
        <p:nvSpPr>
          <p:cNvPr id="64" name="63 - Έλλειψη"/>
          <p:cNvSpPr/>
          <p:nvPr/>
        </p:nvSpPr>
        <p:spPr>
          <a:xfrm>
            <a:off x="3348405" y="2590800"/>
            <a:ext cx="275112" cy="27511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64 - TextBox"/>
          <p:cNvSpPr txBox="1"/>
          <p:nvPr/>
        </p:nvSpPr>
        <p:spPr>
          <a:xfrm>
            <a:off x="3135998" y="2286000"/>
            <a:ext cx="6399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DET</a:t>
            </a:r>
            <a:endParaRPr lang="en-US" sz="2200" dirty="0"/>
          </a:p>
        </p:txBody>
      </p:sp>
      <p:sp>
        <p:nvSpPr>
          <p:cNvPr id="66" name="65 - Έλλειψη"/>
          <p:cNvSpPr/>
          <p:nvPr/>
        </p:nvSpPr>
        <p:spPr>
          <a:xfrm>
            <a:off x="2480517" y="2209800"/>
            <a:ext cx="1371600" cy="838200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66 - TextBox"/>
          <p:cNvSpPr txBox="1"/>
          <p:nvPr/>
        </p:nvSpPr>
        <p:spPr>
          <a:xfrm>
            <a:off x="2847228" y="1855113"/>
            <a:ext cx="6238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PPE</a:t>
            </a:r>
            <a:endParaRPr lang="en-US" sz="2200" b="1" dirty="0"/>
          </a:p>
        </p:txBody>
      </p:sp>
      <p:sp>
        <p:nvSpPr>
          <p:cNvPr id="68" name="67 - Έλλειψη"/>
          <p:cNvSpPr/>
          <p:nvPr/>
        </p:nvSpPr>
        <p:spPr>
          <a:xfrm>
            <a:off x="4766517" y="2590800"/>
            <a:ext cx="275112" cy="275112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68 - TextBox"/>
          <p:cNvSpPr txBox="1"/>
          <p:nvPr/>
        </p:nvSpPr>
        <p:spPr>
          <a:xfrm>
            <a:off x="4592977" y="2236113"/>
            <a:ext cx="5886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SSE</a:t>
            </a:r>
            <a:endParaRPr lang="en-US" sz="2200" b="1" dirty="0"/>
          </a:p>
        </p:txBody>
      </p:sp>
      <p:sp>
        <p:nvSpPr>
          <p:cNvPr id="71" name="70 - Έλλειψη"/>
          <p:cNvSpPr/>
          <p:nvPr/>
        </p:nvSpPr>
        <p:spPr>
          <a:xfrm>
            <a:off x="4766517" y="4260571"/>
            <a:ext cx="275112" cy="27511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71 - TextBox"/>
          <p:cNvSpPr txBox="1"/>
          <p:nvPr/>
        </p:nvSpPr>
        <p:spPr>
          <a:xfrm>
            <a:off x="3964433" y="3902509"/>
            <a:ext cx="19336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 smtClean="0"/>
              <a:t>Func</a:t>
            </a:r>
            <a:r>
              <a:rPr lang="en-US" sz="2200" b="1" dirty="0" smtClean="0"/>
              <a:t>/</a:t>
            </a:r>
            <a:r>
              <a:rPr lang="en-US" sz="2200" b="1" dirty="0" err="1" smtClean="0"/>
              <a:t>Pred</a:t>
            </a:r>
            <a:r>
              <a:rPr lang="en-US" sz="2200" b="1" dirty="0" smtClean="0"/>
              <a:t> Enc</a:t>
            </a:r>
            <a:endParaRPr lang="en-US" sz="2200" b="1" dirty="0"/>
          </a:p>
        </p:txBody>
      </p:sp>
      <p:sp>
        <p:nvSpPr>
          <p:cNvPr id="73" name="72 - Έλλειψη"/>
          <p:cNvSpPr/>
          <p:nvPr/>
        </p:nvSpPr>
        <p:spPr>
          <a:xfrm>
            <a:off x="6435220" y="3988238"/>
            <a:ext cx="275112" cy="275112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73 - TextBox"/>
          <p:cNvSpPr txBox="1"/>
          <p:nvPr/>
        </p:nvSpPr>
        <p:spPr>
          <a:xfrm>
            <a:off x="6130420" y="3653750"/>
            <a:ext cx="9525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ORAM</a:t>
            </a:r>
            <a:endParaRPr lang="en-US" sz="2200" b="1" dirty="0"/>
          </a:p>
        </p:txBody>
      </p:sp>
      <p:sp>
        <p:nvSpPr>
          <p:cNvPr id="75" name="74 - Έλλειψη"/>
          <p:cNvSpPr/>
          <p:nvPr/>
        </p:nvSpPr>
        <p:spPr>
          <a:xfrm>
            <a:off x="6442917" y="5211288"/>
            <a:ext cx="275112" cy="275112"/>
          </a:xfrm>
          <a:prstGeom prst="ellipse">
            <a:avLst/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75 - TextBox"/>
          <p:cNvSpPr txBox="1"/>
          <p:nvPr/>
        </p:nvSpPr>
        <p:spPr>
          <a:xfrm>
            <a:off x="6290517" y="4876800"/>
            <a:ext cx="6303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FHE</a:t>
            </a:r>
            <a:endParaRPr lang="en-US" sz="2200" b="1" dirty="0"/>
          </a:p>
        </p:txBody>
      </p:sp>
      <p:cxnSp>
        <p:nvCxnSpPr>
          <p:cNvPr id="41" name="40 - Ευθεία γραμμή σύνδεσης"/>
          <p:cNvCxnSpPr/>
          <p:nvPr/>
        </p:nvCxnSpPr>
        <p:spPr>
          <a:xfrm flipV="1">
            <a:off x="2057400" y="2895600"/>
            <a:ext cx="4953000" cy="990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45 - Ευθεία γραμμή σύνδεσης"/>
          <p:cNvCxnSpPr/>
          <p:nvPr/>
        </p:nvCxnSpPr>
        <p:spPr>
          <a:xfrm flipV="1">
            <a:off x="4343400" y="1905000"/>
            <a:ext cx="0" cy="1524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8" name="77 - Ορθογώνιο"/>
          <p:cNvSpPr/>
          <p:nvPr/>
        </p:nvSpPr>
        <p:spPr>
          <a:xfrm>
            <a:off x="3810000" y="4495800"/>
            <a:ext cx="1184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Secure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9" name="78 - Ορθογώνιο"/>
          <p:cNvSpPr/>
          <p:nvPr/>
        </p:nvSpPr>
        <p:spPr>
          <a:xfrm>
            <a:off x="2209800" y="3048000"/>
            <a:ext cx="1399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Efficient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0" name="79 - Ορθογώνιο"/>
          <p:cNvSpPr/>
          <p:nvPr/>
        </p:nvSpPr>
        <p:spPr>
          <a:xfrm>
            <a:off x="4651765" y="1828800"/>
            <a:ext cx="2815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Secure &amp; Efficient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938325" y="1880164"/>
            <a:ext cx="2973343" cy="1217661"/>
            <a:chOff x="2184941" y="2576971"/>
            <a:chExt cx="4971646" cy="2280493"/>
          </a:xfrm>
        </p:grpSpPr>
        <p:pic>
          <p:nvPicPr>
            <p:cNvPr id="45" name="Picture 44" descr="database-warning-e1398905446468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1754" y="2597651"/>
              <a:ext cx="1340164" cy="148088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3850369" y="2576971"/>
              <a:ext cx="1653964" cy="576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 smtClean="0">
                  <a:solidFill>
                    <a:srgbClr val="0000FF"/>
                  </a:solidFill>
                </a:rPr>
                <a:t>CryptDB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184941" y="3508771"/>
              <a:ext cx="2146798" cy="415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CipherBase</a:t>
              </a:r>
              <a:endParaRPr lang="en-US" sz="14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491242" y="2805174"/>
              <a:ext cx="1147305" cy="4150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MONOMI</a:t>
              </a:r>
              <a:endParaRPr lang="en-US" sz="1400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332608" y="3501680"/>
              <a:ext cx="1823979" cy="4150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Google </a:t>
              </a:r>
              <a:r>
                <a:rPr lang="en-US" sz="1400" dirty="0" err="1" smtClean="0"/>
                <a:t>BigQuery</a:t>
              </a:r>
              <a:endParaRPr lang="en-US" sz="1400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591861" y="4151893"/>
              <a:ext cx="2076691" cy="7055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Microsoft SQL 2016</a:t>
              </a:r>
              <a:br>
                <a:rPr lang="en-US" sz="1400" dirty="0" smtClean="0"/>
              </a:br>
              <a:r>
                <a:rPr lang="en-US" sz="1400" dirty="0" smtClean="0"/>
                <a:t>Always Encrypted </a:t>
              </a:r>
              <a:endParaRPr lang="en-US" sz="14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522326" y="2766822"/>
              <a:ext cx="1171592" cy="415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…</a:t>
              </a:r>
              <a:endParaRPr lang="en-US" sz="1400" dirty="0"/>
            </a:p>
          </p:txBody>
        </p:sp>
      </p:grpSp>
      <p:pic>
        <p:nvPicPr>
          <p:cNvPr id="54" name="Picture 53" descr="disclaim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38" y="6068097"/>
            <a:ext cx="731078" cy="788795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111516" y="6383135"/>
            <a:ext cx="7475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all </a:t>
            </a:r>
            <a:r>
              <a:rPr lang="en-US" dirty="0" smtClean="0"/>
              <a:t>schemes are </a:t>
            </a:r>
            <a:r>
              <a:rPr lang="en-US" dirty="0"/>
              <a:t>explained (Feel free to ask me during the poster session!!)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911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97"/>
    </mc:Choice>
    <mc:Fallback xmlns="">
      <p:transition xmlns:p14="http://schemas.microsoft.com/office/powerpoint/2010/main" spd="slow" advTm="9359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3" grpId="0"/>
      <p:bldP spid="64" grpId="0" animBg="1"/>
      <p:bldP spid="65" grpId="0"/>
      <p:bldP spid="66" grpId="0" animBg="1"/>
      <p:bldP spid="67" grpId="0"/>
      <p:bldP spid="68" grpId="0" animBg="1"/>
      <p:bldP spid="69" grpId="0"/>
      <p:bldP spid="71" grpId="0" animBg="1"/>
      <p:bldP spid="72" grpId="0"/>
      <p:bldP spid="73" grpId="0" animBg="1"/>
      <p:bldP spid="74" grpId="0"/>
      <p:bldP spid="75" grpId="0" animBg="1"/>
      <p:bldP spid="76" grpId="0"/>
      <p:bldP spid="78" grpId="0"/>
      <p:bldP spid="79" grpId="0"/>
      <p:bldP spid="8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Shape 1"/>
          <p:cNvSpPr txBox="1"/>
          <p:nvPr/>
        </p:nvSpPr>
        <p:spPr>
          <a:xfrm>
            <a:off x="457200" y="380880"/>
            <a:ext cx="8229240" cy="113940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400" dirty="0" smtClean="0">
                <a:solidFill>
                  <a:srgbClr val="0D0D0D"/>
                </a:solidFill>
                <a:latin typeface="Calibri"/>
                <a:ea typeface="宋体"/>
              </a:rPr>
              <a:t>Why? Practical Private Range Search? </a:t>
            </a:r>
            <a:endParaRPr dirty="0"/>
          </a:p>
        </p:txBody>
      </p:sp>
      <p:sp>
        <p:nvSpPr>
          <p:cNvPr id="50" name="CustomShape 2"/>
          <p:cNvSpPr/>
          <p:nvPr/>
        </p:nvSpPr>
        <p:spPr>
          <a:xfrm>
            <a:off x="1" y="2551044"/>
            <a:ext cx="9143999" cy="75546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600" dirty="0" smtClean="0">
                <a:solidFill>
                  <a:srgbClr val="FF0000"/>
                </a:solidFill>
              </a:rPr>
              <a:t>No </a:t>
            </a:r>
            <a:r>
              <a:rPr lang="en-US" sz="3600" dirty="0" smtClean="0"/>
              <a:t>Practical and Secure solution!</a:t>
            </a:r>
            <a:endParaRPr lang="en-US" sz="3200" dirty="0"/>
          </a:p>
          <a:p>
            <a:pPr algn="ctr">
              <a:lnSpc>
                <a:spcPct val="100000"/>
              </a:lnSpc>
            </a:pPr>
            <a:r>
              <a:rPr lang="en-US" sz="3200" dirty="0" smtClean="0"/>
              <a:t>	   </a:t>
            </a:r>
          </a:p>
          <a:p>
            <a:pPr>
              <a:lnSpc>
                <a:spcPct val="100000"/>
              </a:lnSpc>
            </a:pPr>
            <a:endParaRPr lang="en-US" sz="3200" dirty="0"/>
          </a:p>
        </p:txBody>
      </p:sp>
      <p:sp>
        <p:nvSpPr>
          <p:cNvPr id="51" name="Line 3"/>
          <p:cNvSpPr/>
          <p:nvPr/>
        </p:nvSpPr>
        <p:spPr>
          <a:xfrm>
            <a:off x="380880" y="1447560"/>
            <a:ext cx="8229600" cy="0"/>
          </a:xfrm>
          <a:prstGeom prst="line">
            <a:avLst/>
          </a:prstGeom>
          <a:ln w="25560">
            <a:solidFill>
              <a:srgbClr val="404040"/>
            </a:solidFill>
            <a:round/>
          </a:ln>
        </p:spPr>
      </p:sp>
      <p:sp>
        <p:nvSpPr>
          <p:cNvPr id="5" name="CustomShape 2"/>
          <p:cNvSpPr/>
          <p:nvPr/>
        </p:nvSpPr>
        <p:spPr>
          <a:xfrm>
            <a:off x="-10948" y="4126794"/>
            <a:ext cx="9272635" cy="109487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000000"/>
                </a:solidFill>
              </a:rPr>
              <a:t>Our Contribution: </a:t>
            </a:r>
            <a:r>
              <a:rPr lang="en-US" sz="3600" dirty="0" smtClean="0">
                <a:solidFill>
                  <a:srgbClr val="FF0000"/>
                </a:solidFill>
              </a:rPr>
              <a:t>Range</a:t>
            </a:r>
            <a:r>
              <a:rPr lang="en-US" sz="3600" dirty="0" smtClean="0">
                <a:solidFill>
                  <a:srgbClr val="000000"/>
                </a:solidFill>
              </a:rPr>
              <a:t> Searchable Symmetric </a:t>
            </a:r>
            <a:r>
              <a:rPr lang="en-US" sz="3600" dirty="0">
                <a:solidFill>
                  <a:srgbClr val="000000"/>
                </a:solidFill>
              </a:rPr>
              <a:t>Encryption (</a:t>
            </a:r>
            <a:r>
              <a:rPr lang="en-US" sz="3600" dirty="0">
                <a:solidFill>
                  <a:srgbClr val="FF0000"/>
                </a:solidFill>
              </a:rPr>
              <a:t>R</a:t>
            </a:r>
            <a:r>
              <a:rPr lang="en-US" sz="3600" dirty="0">
                <a:solidFill>
                  <a:srgbClr val="000000"/>
                </a:solidFill>
              </a:rPr>
              <a:t>SSE</a:t>
            </a:r>
            <a:r>
              <a:rPr lang="en-US" sz="3600" dirty="0" smtClean="0">
                <a:solidFill>
                  <a:srgbClr val="000000"/>
                </a:solidFill>
              </a:rPr>
              <a:t>) schemes</a:t>
            </a:r>
            <a:endParaRPr lang="en-US" sz="3600" dirty="0">
              <a:solidFill>
                <a:srgbClr val="000000"/>
              </a:solidFill>
            </a:endParaRPr>
          </a:p>
        </p:txBody>
      </p:sp>
      <p:cxnSp>
        <p:nvCxnSpPr>
          <p:cNvPr id="6" name="130 - Ευθύγραμμο βέλος σύνδεσης"/>
          <p:cNvCxnSpPr/>
          <p:nvPr/>
        </p:nvCxnSpPr>
        <p:spPr>
          <a:xfrm>
            <a:off x="4478786" y="3416244"/>
            <a:ext cx="0" cy="710550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6956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01"/>
    </mc:Choice>
    <mc:Fallback xmlns="">
      <p:transition xmlns:p14="http://schemas.microsoft.com/office/powerpoint/2010/main" spd="slow" advTm="2350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40 - Ευθεία γραμμή σύνδεσης"/>
          <p:cNvCxnSpPr/>
          <p:nvPr/>
        </p:nvCxnSpPr>
        <p:spPr>
          <a:xfrm flipV="1">
            <a:off x="2057400" y="2972243"/>
            <a:ext cx="4953000" cy="990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45 - Ευθεία γραμμή σύνδεσης"/>
          <p:cNvCxnSpPr/>
          <p:nvPr/>
        </p:nvCxnSpPr>
        <p:spPr>
          <a:xfrm flipV="1">
            <a:off x="4376244" y="1981643"/>
            <a:ext cx="0" cy="1524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2"/>
            <a:ext cx="8229600" cy="11398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zh-CN" sz="3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Related Work – Private Range Search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52400" y="1447800"/>
            <a:ext cx="85344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altLang="zh-CN" sz="2400" dirty="0" smtClean="0">
              <a:ea typeface="宋体" pitchFamily="2" charset="-122"/>
            </a:endParaRPr>
          </a:p>
        </p:txBody>
      </p:sp>
      <p:cxnSp>
        <p:nvCxnSpPr>
          <p:cNvPr id="7" name="6 - Ευθεία γραμμή σύνδεσης"/>
          <p:cNvCxnSpPr/>
          <p:nvPr/>
        </p:nvCxnSpPr>
        <p:spPr bwMode="auto">
          <a:xfrm>
            <a:off x="381000" y="1447800"/>
            <a:ext cx="82296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" name="79 - Ομάδα"/>
          <p:cNvGrpSpPr/>
          <p:nvPr/>
        </p:nvGrpSpPr>
        <p:grpSpPr>
          <a:xfrm>
            <a:off x="990600" y="1855113"/>
            <a:ext cx="6404646" cy="4510754"/>
            <a:chOff x="567483" y="1855113"/>
            <a:chExt cx="6404646" cy="4510754"/>
          </a:xfrm>
        </p:grpSpPr>
        <p:grpSp>
          <p:nvGrpSpPr>
            <p:cNvPr id="3" name="Group 7"/>
            <p:cNvGrpSpPr/>
            <p:nvPr/>
          </p:nvGrpSpPr>
          <p:grpSpPr>
            <a:xfrm>
              <a:off x="567483" y="1905001"/>
              <a:ext cx="6404646" cy="4460866"/>
              <a:chOff x="3178897" y="2029199"/>
              <a:chExt cx="3994514" cy="3020499"/>
            </a:xfrm>
          </p:grpSpPr>
          <p:cxnSp>
            <p:nvCxnSpPr>
              <p:cNvPr id="28" name="Straight Arrow Connector 8"/>
              <p:cNvCxnSpPr/>
              <p:nvPr/>
            </p:nvCxnSpPr>
            <p:spPr>
              <a:xfrm flipV="1">
                <a:off x="3810000" y="2084699"/>
                <a:ext cx="0" cy="256350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9"/>
              <p:cNvCxnSpPr/>
              <p:nvPr/>
            </p:nvCxnSpPr>
            <p:spPr>
              <a:xfrm>
                <a:off x="3810000" y="4648200"/>
                <a:ext cx="3363411" cy="0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10"/>
              <p:cNvSpPr txBox="1"/>
              <p:nvPr/>
            </p:nvSpPr>
            <p:spPr>
              <a:xfrm>
                <a:off x="3352452" y="2806202"/>
                <a:ext cx="345523" cy="864163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en-US" sz="2400" dirty="0" smtClean="0"/>
                  <a:t>Efficiency</a:t>
                </a:r>
                <a:endParaRPr lang="en-US" sz="2400" dirty="0"/>
              </a:p>
            </p:txBody>
          </p:sp>
          <p:sp>
            <p:nvSpPr>
              <p:cNvPr id="31" name="TextBox 11"/>
              <p:cNvSpPr txBox="1"/>
              <p:nvPr/>
            </p:nvSpPr>
            <p:spPr>
              <a:xfrm>
                <a:off x="5054545" y="4737100"/>
                <a:ext cx="747033" cy="3125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Security</a:t>
                </a:r>
                <a:endParaRPr lang="en-US" sz="2400" dirty="0"/>
              </a:p>
            </p:txBody>
          </p:sp>
          <p:sp>
            <p:nvSpPr>
              <p:cNvPr id="32" name="TextBox 12"/>
              <p:cNvSpPr txBox="1"/>
              <p:nvPr/>
            </p:nvSpPr>
            <p:spPr>
              <a:xfrm>
                <a:off x="3178897" y="2029199"/>
                <a:ext cx="470033" cy="3125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C00000"/>
                    </a:solidFill>
                  </a:rPr>
                  <a:t>High</a:t>
                </a:r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3" name="TextBox 13"/>
              <p:cNvSpPr txBox="1"/>
              <p:nvPr/>
            </p:nvSpPr>
            <p:spPr>
              <a:xfrm>
                <a:off x="3254311" y="4583668"/>
                <a:ext cx="435103" cy="3125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C00000"/>
                    </a:solidFill>
                  </a:rPr>
                  <a:t>Low</a:t>
                </a:r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4" name="TextBox 14"/>
              <p:cNvSpPr txBox="1"/>
              <p:nvPr/>
            </p:nvSpPr>
            <p:spPr>
              <a:xfrm>
                <a:off x="6664159" y="4673600"/>
                <a:ext cx="470033" cy="3125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C00000"/>
                    </a:solidFill>
                  </a:rPr>
                  <a:t>High</a:t>
                </a:r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25" name="24 - Έλλειψη"/>
            <p:cNvSpPr/>
            <p:nvPr/>
          </p:nvSpPr>
          <p:spPr>
            <a:xfrm>
              <a:off x="2286000" y="2590801"/>
              <a:ext cx="275112" cy="275112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62 - TextBox"/>
            <p:cNvSpPr txBox="1"/>
            <p:nvPr/>
          </p:nvSpPr>
          <p:spPr>
            <a:xfrm>
              <a:off x="2057400" y="2286000"/>
              <a:ext cx="65497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OPE</a:t>
              </a:r>
              <a:endParaRPr lang="en-US" sz="2200" dirty="0"/>
            </a:p>
          </p:txBody>
        </p:sp>
        <p:sp>
          <p:nvSpPr>
            <p:cNvPr id="64" name="63 - Έλλειψη"/>
            <p:cNvSpPr/>
            <p:nvPr/>
          </p:nvSpPr>
          <p:spPr>
            <a:xfrm>
              <a:off x="2925288" y="2590800"/>
              <a:ext cx="275112" cy="275112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64 - TextBox"/>
            <p:cNvSpPr txBox="1"/>
            <p:nvPr/>
          </p:nvSpPr>
          <p:spPr>
            <a:xfrm>
              <a:off x="2712881" y="2286000"/>
              <a:ext cx="63348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DET</a:t>
              </a:r>
              <a:endParaRPr lang="en-US" sz="2200" dirty="0"/>
            </a:p>
          </p:txBody>
        </p:sp>
        <p:sp>
          <p:nvSpPr>
            <p:cNvPr id="66" name="65 - Έλλειψη"/>
            <p:cNvSpPr/>
            <p:nvPr/>
          </p:nvSpPr>
          <p:spPr>
            <a:xfrm>
              <a:off x="2057400" y="2209800"/>
              <a:ext cx="1371600" cy="838200"/>
            </a:xfrm>
            <a:prstGeom prst="ellipse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66 - TextBox"/>
            <p:cNvSpPr txBox="1"/>
            <p:nvPr/>
          </p:nvSpPr>
          <p:spPr>
            <a:xfrm>
              <a:off x="2424111" y="1855113"/>
              <a:ext cx="62259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/>
                <a:t>PPE</a:t>
              </a:r>
              <a:endParaRPr lang="en-US" sz="2200" b="1" dirty="0"/>
            </a:p>
          </p:txBody>
        </p:sp>
        <p:sp>
          <p:nvSpPr>
            <p:cNvPr id="75" name="74 - Έλλειψη"/>
            <p:cNvSpPr/>
            <p:nvPr/>
          </p:nvSpPr>
          <p:spPr>
            <a:xfrm>
              <a:off x="6019800" y="5211288"/>
              <a:ext cx="275112" cy="27511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75 - TextBox"/>
            <p:cNvSpPr txBox="1"/>
            <p:nvPr/>
          </p:nvSpPr>
          <p:spPr>
            <a:xfrm>
              <a:off x="5867400" y="4876800"/>
              <a:ext cx="62976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/>
                <a:t>FHE</a:t>
              </a:r>
              <a:endParaRPr lang="en-US" sz="2200" b="1" dirty="0"/>
            </a:p>
          </p:txBody>
        </p:sp>
      </p:grpSp>
      <p:sp>
        <p:nvSpPr>
          <p:cNvPr id="36" name="35 - Επεξήγηση με στρογγυλεμένο παραλληλόγραμμο"/>
          <p:cNvSpPr/>
          <p:nvPr/>
        </p:nvSpPr>
        <p:spPr>
          <a:xfrm>
            <a:off x="6920279" y="2619642"/>
            <a:ext cx="2209800" cy="1143000"/>
          </a:xfrm>
          <a:prstGeom prst="wedgeRoundRectCallout">
            <a:avLst>
              <a:gd name="adj1" fmla="val -56554"/>
              <a:gd name="adj2" fmla="val 8393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 smtClean="0"/>
          </a:p>
          <a:p>
            <a:pPr algn="ctr"/>
            <a:r>
              <a:rPr lang="en-US" sz="1600" dirty="0" err="1" smtClean="0"/>
              <a:t>Ostrovsky</a:t>
            </a:r>
            <a:r>
              <a:rPr lang="en-US" sz="1600" dirty="0" smtClean="0"/>
              <a:t> et. al (1990)</a:t>
            </a:r>
          </a:p>
          <a:p>
            <a:pPr algn="ctr"/>
            <a:r>
              <a:rPr lang="en-US" sz="1600" dirty="0" err="1" smtClean="0"/>
              <a:t>Goldreich</a:t>
            </a:r>
            <a:r>
              <a:rPr lang="en-US" sz="1600" dirty="0" smtClean="0"/>
              <a:t> et. al (1996)</a:t>
            </a:r>
          </a:p>
          <a:p>
            <a:pPr algn="ctr"/>
            <a:r>
              <a:rPr lang="en-US" sz="1600" dirty="0" err="1" smtClean="0"/>
              <a:t>Stefanov</a:t>
            </a:r>
            <a:r>
              <a:rPr lang="en-US" sz="1600" dirty="0" smtClean="0"/>
              <a:t> et al. (2011,2013,</a:t>
            </a:r>
          </a:p>
          <a:p>
            <a:pPr algn="ctr"/>
            <a:r>
              <a:rPr lang="en-US" sz="1600" dirty="0" smtClean="0"/>
              <a:t>2013)</a:t>
            </a:r>
          </a:p>
          <a:p>
            <a:pPr algn="ctr"/>
            <a:endParaRPr lang="en-US" sz="1600" dirty="0"/>
          </a:p>
        </p:txBody>
      </p:sp>
      <p:sp>
        <p:nvSpPr>
          <p:cNvPr id="37" name="36 - Επεξήγηση με στρογγυλεμένο παραλληλόγραμμο"/>
          <p:cNvSpPr/>
          <p:nvPr/>
        </p:nvSpPr>
        <p:spPr>
          <a:xfrm>
            <a:off x="6858000" y="4724400"/>
            <a:ext cx="2286000" cy="457200"/>
          </a:xfrm>
          <a:prstGeom prst="wedgeRoundRectCallout">
            <a:avLst>
              <a:gd name="adj1" fmla="val -52250"/>
              <a:gd name="adj2" fmla="val 8020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Gentry et al. 2010</a:t>
            </a:r>
            <a:endParaRPr lang="en-US" sz="1600" dirty="0"/>
          </a:p>
        </p:txBody>
      </p:sp>
      <p:sp>
        <p:nvSpPr>
          <p:cNvPr id="38" name="37 - Επεξήγηση με στρογγυλεμένο παραλληλόγραμμο"/>
          <p:cNvSpPr/>
          <p:nvPr/>
        </p:nvSpPr>
        <p:spPr>
          <a:xfrm>
            <a:off x="0" y="2362200"/>
            <a:ext cx="2362200" cy="685800"/>
          </a:xfrm>
          <a:prstGeom prst="wedgeRoundRectCallout">
            <a:avLst>
              <a:gd name="adj1" fmla="val 63672"/>
              <a:gd name="adj2" fmla="val 47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Popa</a:t>
            </a:r>
            <a:r>
              <a:rPr lang="en-US" sz="1600" dirty="0" smtClean="0"/>
              <a:t> et al. (2013)</a:t>
            </a:r>
          </a:p>
          <a:p>
            <a:pPr algn="ctr"/>
            <a:r>
              <a:rPr lang="en-US" sz="1600" dirty="0" err="1" smtClean="0"/>
              <a:t>Kerschbaum</a:t>
            </a:r>
            <a:r>
              <a:rPr lang="en-US" sz="1600" dirty="0" smtClean="0"/>
              <a:t> et al. (2014)</a:t>
            </a:r>
            <a:endParaRPr lang="en-US" sz="1600" dirty="0"/>
          </a:p>
        </p:txBody>
      </p:sp>
      <p:sp>
        <p:nvSpPr>
          <p:cNvPr id="39" name="38 - Επεξήγηση με στρογγυλεμένο παραλληλόγραμμο"/>
          <p:cNvSpPr/>
          <p:nvPr/>
        </p:nvSpPr>
        <p:spPr>
          <a:xfrm>
            <a:off x="3429000" y="1600200"/>
            <a:ext cx="2209800" cy="609600"/>
          </a:xfrm>
          <a:prstGeom prst="wedgeRoundRectCallout">
            <a:avLst>
              <a:gd name="adj1" fmla="val -39324"/>
              <a:gd name="adj2" fmla="val 11106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 smtClean="0"/>
          </a:p>
          <a:p>
            <a:pPr algn="ctr"/>
            <a:r>
              <a:rPr lang="en-US" sz="1600" dirty="0" err="1" smtClean="0"/>
              <a:t>Hacigumus</a:t>
            </a:r>
            <a:r>
              <a:rPr lang="en-US" sz="1600" dirty="0" smtClean="0"/>
              <a:t> et al. (2002)</a:t>
            </a:r>
          </a:p>
          <a:p>
            <a:pPr algn="ctr"/>
            <a:r>
              <a:rPr lang="en-US" sz="1600" dirty="0" err="1" smtClean="0"/>
              <a:t>Hore</a:t>
            </a:r>
            <a:r>
              <a:rPr lang="en-US" sz="1600" dirty="0" smtClean="0"/>
              <a:t> et al. (2004, 2012)</a:t>
            </a:r>
            <a:br>
              <a:rPr lang="en-US" sz="1600" dirty="0" smtClean="0"/>
            </a:br>
            <a:endParaRPr lang="en-US" sz="1600" dirty="0"/>
          </a:p>
        </p:txBody>
      </p:sp>
      <p:sp>
        <p:nvSpPr>
          <p:cNvPr id="40" name="39 - Επεξήγηση με στρογγυλεμένο παραλληλόγραμμο"/>
          <p:cNvSpPr/>
          <p:nvPr/>
        </p:nvSpPr>
        <p:spPr>
          <a:xfrm>
            <a:off x="2164522" y="4839404"/>
            <a:ext cx="2286000" cy="838200"/>
          </a:xfrm>
          <a:prstGeom prst="wedgeRoundRectCallout">
            <a:avLst>
              <a:gd name="adj1" fmla="val 57228"/>
              <a:gd name="adj2" fmla="val -9518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1600" dirty="0" err="1" smtClean="0"/>
              <a:t>Boneh</a:t>
            </a:r>
            <a:r>
              <a:rPr lang="en-US" sz="1600" dirty="0" smtClean="0"/>
              <a:t> et al. (2007)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Shi et al. (2007)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Lu et al. (2012)</a:t>
            </a:r>
          </a:p>
          <a:p>
            <a:pPr algn="ctr"/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/>
          </a:p>
        </p:txBody>
      </p:sp>
      <p:sp>
        <p:nvSpPr>
          <p:cNvPr id="43" name="42 - Έλλειψη"/>
          <p:cNvSpPr/>
          <p:nvPr/>
        </p:nvSpPr>
        <p:spPr>
          <a:xfrm>
            <a:off x="4012486" y="2773895"/>
            <a:ext cx="275112" cy="275112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46 - Ομάδα"/>
          <p:cNvGrpSpPr/>
          <p:nvPr/>
        </p:nvGrpSpPr>
        <p:grpSpPr>
          <a:xfrm>
            <a:off x="4592979" y="2236115"/>
            <a:ext cx="747821" cy="629799"/>
            <a:chOff x="4592977" y="2236113"/>
            <a:chExt cx="747821" cy="629799"/>
          </a:xfrm>
        </p:grpSpPr>
        <p:sp>
          <p:nvSpPr>
            <p:cNvPr id="45" name="44 - Έλλειψη"/>
            <p:cNvSpPr/>
            <p:nvPr/>
          </p:nvSpPr>
          <p:spPr>
            <a:xfrm>
              <a:off x="4766517" y="2590800"/>
              <a:ext cx="275112" cy="27511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45 - TextBox"/>
            <p:cNvSpPr txBox="1"/>
            <p:nvPr/>
          </p:nvSpPr>
          <p:spPr>
            <a:xfrm>
              <a:off x="4592977" y="2236113"/>
              <a:ext cx="74782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solidFill>
                    <a:srgbClr val="FF0000"/>
                  </a:solidFill>
                </a:rPr>
                <a:t>R</a:t>
              </a:r>
              <a:r>
                <a:rPr lang="en-US" sz="2200" b="1" dirty="0" smtClean="0"/>
                <a:t>SSE</a:t>
              </a:r>
              <a:endParaRPr lang="en-US" sz="2200" b="1" dirty="0"/>
            </a:p>
          </p:txBody>
        </p:sp>
      </p:grpSp>
      <p:sp>
        <p:nvSpPr>
          <p:cNvPr id="41" name="70 - Έλλειψη"/>
          <p:cNvSpPr/>
          <p:nvPr/>
        </p:nvSpPr>
        <p:spPr>
          <a:xfrm>
            <a:off x="4766519" y="4260571"/>
            <a:ext cx="275112" cy="27511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71 - TextBox"/>
          <p:cNvSpPr txBox="1"/>
          <p:nvPr/>
        </p:nvSpPr>
        <p:spPr>
          <a:xfrm>
            <a:off x="3964433" y="3902509"/>
            <a:ext cx="19336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 smtClean="0"/>
              <a:t>Func</a:t>
            </a:r>
            <a:r>
              <a:rPr lang="en-US" sz="2200" b="1" dirty="0" smtClean="0"/>
              <a:t>/</a:t>
            </a:r>
            <a:r>
              <a:rPr lang="en-US" sz="2200" b="1" dirty="0" err="1" smtClean="0"/>
              <a:t>Pred</a:t>
            </a:r>
            <a:r>
              <a:rPr lang="en-US" sz="2200" b="1" dirty="0" smtClean="0"/>
              <a:t> Enc</a:t>
            </a:r>
            <a:endParaRPr lang="en-US" sz="2200" b="1" dirty="0"/>
          </a:p>
        </p:txBody>
      </p:sp>
      <p:sp>
        <p:nvSpPr>
          <p:cNvPr id="44" name="72 - Έλλειψη"/>
          <p:cNvSpPr/>
          <p:nvPr/>
        </p:nvSpPr>
        <p:spPr>
          <a:xfrm>
            <a:off x="6435220" y="3988238"/>
            <a:ext cx="275112" cy="275112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73 - TextBox"/>
          <p:cNvSpPr txBox="1"/>
          <p:nvPr/>
        </p:nvSpPr>
        <p:spPr>
          <a:xfrm>
            <a:off x="6130420" y="3653750"/>
            <a:ext cx="9525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ORAM</a:t>
            </a:r>
            <a:endParaRPr lang="en-US" sz="2200" b="1" dirty="0"/>
          </a:p>
        </p:txBody>
      </p:sp>
      <p:sp>
        <p:nvSpPr>
          <p:cNvPr id="9" name="Oval 8"/>
          <p:cNvSpPr/>
          <p:nvPr/>
        </p:nvSpPr>
        <p:spPr>
          <a:xfrm>
            <a:off x="4482548" y="2120217"/>
            <a:ext cx="1415491" cy="1137616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289280" y="2193100"/>
            <a:ext cx="367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?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1516" y="6383135"/>
            <a:ext cx="7475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all schemes are explained (Feel free to ask me during the poster session!!)</a:t>
            </a:r>
            <a:endParaRPr lang="en-US" dirty="0"/>
          </a:p>
        </p:txBody>
      </p:sp>
      <p:pic>
        <p:nvPicPr>
          <p:cNvPr id="12" name="Picture 11" descr="disclaim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38" y="6068097"/>
            <a:ext cx="731078" cy="7887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98944" y="607653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0" name="79 - Ορθογώνιο"/>
          <p:cNvSpPr/>
          <p:nvPr/>
        </p:nvSpPr>
        <p:spPr>
          <a:xfrm>
            <a:off x="5677749" y="1806940"/>
            <a:ext cx="2815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Secure &amp; Efficient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1" name="77 - Ορθογώνιο"/>
          <p:cNvSpPr/>
          <p:nvPr/>
        </p:nvSpPr>
        <p:spPr>
          <a:xfrm>
            <a:off x="4939669" y="4799925"/>
            <a:ext cx="1184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Secure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2" name="78 - Ορθογώνιο"/>
          <p:cNvSpPr/>
          <p:nvPr/>
        </p:nvSpPr>
        <p:spPr>
          <a:xfrm>
            <a:off x="2209800" y="3048000"/>
            <a:ext cx="1399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Efficient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5" name="34 - Επεξήγηση με στρογγυλεμένο παραλληλόγραμμο"/>
          <p:cNvSpPr/>
          <p:nvPr/>
        </p:nvSpPr>
        <p:spPr>
          <a:xfrm>
            <a:off x="2171680" y="3205653"/>
            <a:ext cx="1597800" cy="381000"/>
          </a:xfrm>
          <a:prstGeom prst="wedgeRoundRectCallout">
            <a:avLst>
              <a:gd name="adj1" fmla="val 62007"/>
              <a:gd name="adj2" fmla="val -11184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Li et al. (2015)</a:t>
            </a:r>
          </a:p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159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86"/>
    </mc:Choice>
    <mc:Fallback xmlns="">
      <p:transition xmlns:p14="http://schemas.microsoft.com/office/powerpoint/2010/main" spd="slow" advTm="3148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3" grpId="0" animBg="1"/>
      <p:bldP spid="9" grpId="0" animBg="1"/>
      <p:bldP spid="10" grpId="0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663876" y="368834"/>
            <a:ext cx="10515600" cy="1325563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What is Searchable Symmetric Encryption?</a:t>
            </a:r>
            <a:endParaRPr lang="en-US" sz="3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037" y="2568383"/>
            <a:ext cx="721809" cy="1154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906" y="2476800"/>
            <a:ext cx="1917520" cy="16797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4011" y="2157706"/>
            <a:ext cx="210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C</a:t>
            </a:r>
            <a:r>
              <a:rPr lang="en-US" sz="2000" b="1" dirty="0" smtClean="0">
                <a:latin typeface="Georgia" panose="02040502050405020303" pitchFamily="18" charset="0"/>
              </a:rPr>
              <a:t>lient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23846" y="1903198"/>
            <a:ext cx="2107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Georgia" panose="02040502050405020303" pitchFamily="18" charset="0"/>
              </a:rPr>
              <a:t>Untrusted</a:t>
            </a:r>
          </a:p>
          <a:p>
            <a:pPr algn="ctr"/>
            <a:r>
              <a:rPr lang="en-US" sz="2000" b="1" dirty="0" smtClean="0">
                <a:latin typeface="Georgia" panose="02040502050405020303" pitchFamily="18" charset="0"/>
              </a:rPr>
              <a:t>Cloud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pic>
        <p:nvPicPr>
          <p:cNvPr id="9" name="Picture 2" descr="http://fixyoursoftware.com/wp-content/uploads/2015/01/zz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02" y="4240513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fixyoursoftware.com/wp-content/uploads/2015/01/zz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65" y="4240513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fixyoursoftware.com/wp-content/uploads/2015/01/zz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28" y="4240513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fixyoursoftware.com/wp-content/uploads/2015/01/zz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991" y="4240513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fixyoursoftware.com/wp-content/uploads/2015/01/zz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54" y="4240513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fixyoursoftware.com/wp-content/uploads/2015/01/zz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317" y="4240513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2063" y="3945132"/>
            <a:ext cx="2884189" cy="800335"/>
          </a:xfrm>
          <a:prstGeom prst="rect">
            <a:avLst/>
          </a:prstGeom>
          <a:solidFill>
            <a:srgbClr val="0070C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8" y="4028709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ight Arrow 16"/>
          <p:cNvSpPr/>
          <p:nvPr/>
        </p:nvSpPr>
        <p:spPr>
          <a:xfrm>
            <a:off x="3111191" y="5402200"/>
            <a:ext cx="3410649" cy="148667"/>
          </a:xfrm>
          <a:prstGeom prst="rightArrow">
            <a:avLst>
              <a:gd name="adj1" fmla="val 50000"/>
              <a:gd name="adj2" fmla="val 128816"/>
            </a:avLst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33189" y="4838172"/>
            <a:ext cx="2118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s</a:t>
            </a:r>
            <a:r>
              <a:rPr lang="en-US" sz="2400" dirty="0" smtClean="0">
                <a:latin typeface="Georgia" panose="02040502050405020303" pitchFamily="18" charset="0"/>
              </a:rPr>
              <a:t>earch query:</a:t>
            </a:r>
            <a:endParaRPr lang="en-US" sz="2400" dirty="0">
              <a:latin typeface="Georgia" panose="02040502050405020303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51445" y="4946818"/>
            <a:ext cx="1388688" cy="3530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     keyword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746" y="4996707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ight Arrow 20"/>
          <p:cNvSpPr/>
          <p:nvPr/>
        </p:nvSpPr>
        <p:spPr>
          <a:xfrm rot="10800000">
            <a:off x="3129484" y="6621217"/>
            <a:ext cx="3410649" cy="148667"/>
          </a:xfrm>
          <a:prstGeom prst="rightArrow">
            <a:avLst>
              <a:gd name="adj1" fmla="val 50000"/>
              <a:gd name="adj2" fmla="val 128816"/>
            </a:avLst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 panose="02040502050405020303" pitchFamily="18" charset="0"/>
            </a:endParaRPr>
          </a:p>
        </p:txBody>
      </p:sp>
      <p:pic>
        <p:nvPicPr>
          <p:cNvPr id="22" name="Picture 2" descr="http://fixyoursoftware.com/wp-content/uploads/2015/01/zz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460" y="5988427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fixyoursoftware.com/wp-content/uploads/2015/01/zz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123" y="5988427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4471249" y="5693046"/>
            <a:ext cx="1133537" cy="800335"/>
          </a:xfrm>
          <a:prstGeom prst="rect">
            <a:avLst/>
          </a:prstGeom>
          <a:solidFill>
            <a:srgbClr val="0070C0">
              <a:alpha val="4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http://images.all-free-download.com/images/graphiclarge/lock_10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656" y="5776623"/>
            <a:ext cx="211804" cy="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D:\Personal Study\Research\paper_formats\research images\evi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312" y="3262956"/>
            <a:ext cx="789288" cy="78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6 - Ευθεία γραμμή σύνδεσης"/>
          <p:cNvCxnSpPr/>
          <p:nvPr/>
        </p:nvCxnSpPr>
        <p:spPr bwMode="auto">
          <a:xfrm>
            <a:off x="381000" y="1447800"/>
            <a:ext cx="82296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815907" y="536062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31 - Ελλειψοειδής επεξήγηση"/>
          <p:cNvSpPr/>
          <p:nvPr/>
        </p:nvSpPr>
        <p:spPr>
          <a:xfrm>
            <a:off x="2926252" y="1782805"/>
            <a:ext cx="3595588" cy="1753804"/>
          </a:xfrm>
          <a:prstGeom prst="wedgeEllipseCallout">
            <a:avLst>
              <a:gd name="adj1" fmla="val 68630"/>
              <a:gd name="adj2" fmla="val 5621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Leakage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is the amount of information that the untrusted cloud learns</a:t>
            </a:r>
            <a:endParaRPr lang="en-US" sz="2000" dirty="0"/>
          </a:p>
        </p:txBody>
      </p:sp>
      <p:sp>
        <p:nvSpPr>
          <p:cNvPr id="33" name="CustomShape 17"/>
          <p:cNvSpPr/>
          <p:nvPr/>
        </p:nvSpPr>
        <p:spPr>
          <a:xfrm>
            <a:off x="7064766" y="2502276"/>
            <a:ext cx="440280" cy="760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6600" b="1" dirty="0">
                <a:solidFill>
                  <a:srgbClr val="C00000"/>
                </a:solidFill>
                <a:latin typeface="Calibri"/>
                <a:ea typeface="宋体"/>
              </a:rPr>
              <a:t>?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319656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677 0.00024 0.01355 0.00024 0.02032 0.00116 C 0.02253 0.00139 0.02461 0.00348 0.02683 0.00371 C 0.03295 0.00463 0.03907 0.00463 0.04506 0.0051 L 0.36758 0.0051 C 0.36993 0.0051 0.37774 0.00672 0.38073 0.00764 C 0.38698 0.00973 0.38802 0.01135 0.39454 0.01158 L 0.5336 0.01297 C 0.53685 0.0132 0.53998 0.0132 0.5431 0.01412 C 0.54467 0.01459 0.54753 0.01667 0.54753 0.01667 C 0.56901 0.01551 0.56368 0.02431 0.5694 0.01412 " pathEditMode="relative" ptsTypes="AAAAAAAAAA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677 0.00024 0.01355 0.00024 0.02032 0.00116 C 0.02253 0.00139 0.02461 0.00348 0.02683 0.00371 C 0.03295 0.00463 0.03907 0.00463 0.04506 0.0051 L 0.36758 0.0051 C 0.36993 0.0051 0.37774 0.00672 0.38073 0.00764 C 0.38698 0.00973 0.38802 0.01135 0.39454 0.01158 L 0.5336 0.01297 C 0.53685 0.0132 0.53998 0.0132 0.5431 0.01412 C 0.54467 0.01459 0.54753 0.01667 0.54753 0.01667 C 0.56901 0.01551 0.56368 0.02431 0.5694 0.01412 " pathEditMode="relative" ptsTypes="AAAAAAAAAA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677 0.00024 0.01355 0.00024 0.02032 0.00116 C 0.02253 0.00139 0.02461 0.00348 0.02683 0.00371 C 0.03295 0.00463 0.03907 0.00463 0.04506 0.0051 L 0.36758 0.0051 C 0.36993 0.0051 0.37774 0.00672 0.38073 0.00764 C 0.38698 0.00973 0.38802 0.01135 0.39454 0.01158 L 0.5336 0.01297 C 0.53685 0.0132 0.53998 0.0132 0.5431 0.01412 C 0.54467 0.01459 0.54753 0.01667 0.54753 0.01667 C 0.56901 0.01551 0.56368 0.02431 0.5694 0.01412 " pathEditMode="relative" ptsTypes="AAAAAAAAAA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677 0.00024 0.01355 0.00024 0.02032 0.00116 C 0.02253 0.00139 0.02461 0.00348 0.02683 0.00371 C 0.03295 0.00463 0.03907 0.00463 0.04506 0.0051 L 0.36758 0.0051 C 0.36993 0.0051 0.37774 0.00672 0.38073 0.00764 C 0.38698 0.00973 0.38802 0.01135 0.39454 0.01158 L 0.5336 0.01297 C 0.53685 0.0132 0.53998 0.0132 0.5431 0.01412 C 0.54467 0.01459 0.54753 0.01667 0.54753 0.01667 C 0.56901 0.01551 0.56368 0.02431 0.5694 0.01412 " pathEditMode="relative" ptsTypes="AAAAAAAAAA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677 0.00024 0.01355 0.00024 0.02032 0.00116 C 0.02253 0.00139 0.02461 0.00348 0.02683 0.00371 C 0.03295 0.00463 0.03907 0.00463 0.04506 0.0051 L 0.36758 0.0051 C 0.36993 0.0051 0.37774 0.00672 0.38073 0.00764 C 0.38698 0.00973 0.38802 0.01135 0.39454 0.01158 L 0.5336 0.01297 C 0.53685 0.0132 0.53998 0.0132 0.5431 0.01412 C 0.54467 0.01459 0.54753 0.01667 0.54753 0.01667 C 0.56901 0.01551 0.56368 0.02431 0.5694 0.01412 " pathEditMode="relative" ptsTypes="AAAAAAAAAA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677 0.00024 0.01355 0.00024 0.02032 0.00116 C 0.02253 0.00139 0.02461 0.00348 0.02683 0.00371 C 0.03295 0.00463 0.03907 0.00463 0.04506 0.0051 L 0.36758 0.0051 C 0.36993 0.0051 0.37774 0.00672 0.38073 0.00764 C 0.38698 0.00973 0.38802 0.01135 0.39454 0.01158 L 0.5336 0.01297 C 0.53685 0.0132 0.53998 0.0132 0.5431 0.01412 C 0.54467 0.01459 0.54753 0.01667 0.54753 0.01667 C 0.56901 0.01551 0.56368 0.02431 0.5694 0.01412 " pathEditMode="relative" ptsTypes="AAAAAAAAAA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677 0.00024 0.01355 0.00024 0.02032 0.00116 C 0.02253 0.00139 0.02461 0.00348 0.02683 0.00371 C 0.03295 0.00463 0.03907 0.00463 0.04506 0.0051 L 0.36758 0.0051 C 0.36993 0.0051 0.37774 0.00672 0.38073 0.00764 C 0.38698 0.00973 0.38802 0.01135 0.39454 0.01158 L 0.5336 0.01297 C 0.53685 0.0132 0.53998 0.0132 0.5431 0.01412 C 0.54467 0.01459 0.54753 0.01667 0.54753 0.01667 C 0.56901 0.01551 0.56368 0.02431 0.5694 0.01412 " pathEditMode="relative" ptsTypes="AAAAAAAAAA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677 0.00024 0.01355 0.00024 0.02032 0.00116 C 0.02253 0.00139 0.02461 0.00348 0.02683 0.00371 C 0.03295 0.00463 0.03907 0.00463 0.04506 0.0051 L 0.36758 0.0051 C 0.36993 0.0051 0.37774 0.00672 0.38073 0.00764 C 0.38698 0.00973 0.38802 0.01135 0.39454 0.01158 L 0.5336 0.01297 C 0.53685 0.0132 0.53998 0.0132 0.5431 0.01412 C 0.54467 0.01459 0.54753 0.01667 0.54753 0.01667 C 0.56901 0.01551 0.56368 0.02431 0.5694 0.01412 " pathEditMode="relative" ptsTypes="AAAAAAAAAA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 animBg="1"/>
      <p:bldP spid="18" grpId="0"/>
      <p:bldP spid="19" grpId="0" animBg="1"/>
      <p:bldP spid="21" grpId="0" animBg="1"/>
      <p:bldP spid="24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fixyoursoftware.com/wp-content/uploads/2015/01/z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82" y="6266237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fixyoursoftware.com/wp-content/uploads/2015/01/z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747" y="6266237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fixyoursoftware.com/wp-content/uploads/2015/01/z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012" y="6266237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fixyoursoftware.com/wp-content/uploads/2015/01/z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277" y="6266237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fixyoursoftware.com/wp-content/uploads/2015/01/z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542" y="6266237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fixyoursoftware.com/wp-content/uploads/2015/01/z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807" y="6266237"/>
            <a:ext cx="437663" cy="4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96357" y="3143361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k</a:t>
            </a:r>
            <a:r>
              <a:rPr lang="en-US" sz="1400" dirty="0">
                <a:solidFill>
                  <a:schemeClr val="tx1"/>
                </a:solidFill>
              </a:rPr>
              <a:t>1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6357" y="3859259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k</a:t>
            </a:r>
            <a:r>
              <a:rPr lang="en-US" sz="1400" dirty="0" smtClean="0">
                <a:solidFill>
                  <a:schemeClr val="tx1"/>
                </a:solidFill>
              </a:rPr>
              <a:t>2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6357" y="4592232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k</a:t>
            </a:r>
            <a:r>
              <a:rPr lang="en-US" sz="1400" dirty="0" smtClean="0">
                <a:solidFill>
                  <a:schemeClr val="tx1"/>
                </a:solidFill>
              </a:rPr>
              <a:t>3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79566" y="3143361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 smtClean="0">
                <a:solidFill>
                  <a:schemeClr val="tx1"/>
                </a:solidFill>
              </a:rPr>
              <a:t>1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87822" y="3143361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>
                <a:solidFill>
                  <a:schemeClr val="tx1"/>
                </a:solidFill>
              </a:rPr>
              <a:t>4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06248" y="3143361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>
                <a:solidFill>
                  <a:schemeClr val="tx1"/>
                </a:solidFill>
              </a:rPr>
              <a:t>2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6482" y="5606459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r>
              <a:rPr lang="en-US" sz="1100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52284" y="5606459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r>
              <a:rPr lang="en-US" sz="1100" dirty="0"/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62398" y="5606459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r>
              <a:rPr lang="en-US" sz="1100" dirty="0"/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64771" y="5606459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r>
              <a:rPr lang="en-US" sz="1100" dirty="0"/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43731" y="5606459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r>
              <a:rPr lang="en-US" sz="1100" dirty="0"/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98189" y="5606459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r>
              <a:rPr lang="en-US" sz="1100" dirty="0"/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79566" y="3859259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>
                <a:solidFill>
                  <a:schemeClr val="tx1"/>
                </a:solidFill>
              </a:rPr>
              <a:t>3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87822" y="3859259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 smtClean="0">
                <a:solidFill>
                  <a:schemeClr val="tx1"/>
                </a:solidFill>
              </a:rPr>
              <a:t>6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06248" y="3859259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 smtClean="0">
                <a:solidFill>
                  <a:schemeClr val="tx1"/>
                </a:solidFill>
              </a:rPr>
              <a:t>4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624674" y="3859259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>
                <a:solidFill>
                  <a:schemeClr val="tx1"/>
                </a:solidFill>
              </a:rPr>
              <a:t>2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79566" y="4591213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 smtClean="0">
                <a:solidFill>
                  <a:schemeClr val="tx1"/>
                </a:solidFill>
              </a:rPr>
              <a:t>5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87822" y="4591213"/>
            <a:ext cx="510125" cy="470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F</a:t>
            </a:r>
            <a:r>
              <a:rPr lang="en-US" sz="1400" dirty="0">
                <a:solidFill>
                  <a:schemeClr val="tx1"/>
                </a:solidFill>
              </a:rPr>
              <a:t>1</a:t>
            </a:r>
            <a:endParaRPr lang="en-US" sz="2200" dirty="0">
              <a:solidFill>
                <a:schemeClr val="tx1"/>
              </a:solidFill>
            </a:endParaRPr>
          </a:p>
        </p:txBody>
      </p:sp>
      <p:cxnSp>
        <p:nvCxnSpPr>
          <p:cNvPr id="29" name="Straight Arrow Connector 28"/>
          <p:cNvCxnSpPr>
            <a:stCxn id="11" idx="3"/>
            <a:endCxn id="14" idx="1"/>
          </p:cNvCxnSpPr>
          <p:nvPr/>
        </p:nvCxnSpPr>
        <p:spPr>
          <a:xfrm>
            <a:off x="806482" y="3378619"/>
            <a:ext cx="2730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806482" y="4106588"/>
            <a:ext cx="2730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806482" y="4843435"/>
            <a:ext cx="2730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-663876" y="368834"/>
            <a:ext cx="10515600" cy="1325563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宋体" pitchFamily="2" charset="-122"/>
              </a:rPr>
              <a:t>Searchable Symmetric Encryption (SSE) schemes</a:t>
            </a:r>
            <a:endParaRPr lang="en-US" sz="3100" dirty="0"/>
          </a:p>
        </p:txBody>
      </p:sp>
      <p:cxnSp>
        <p:nvCxnSpPr>
          <p:cNvPr id="34" name="6 - Ευθεία γραμμή σύνδεσης"/>
          <p:cNvCxnSpPr/>
          <p:nvPr/>
        </p:nvCxnSpPr>
        <p:spPr bwMode="auto">
          <a:xfrm>
            <a:off x="381000" y="1447800"/>
            <a:ext cx="82296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99" y="1910746"/>
            <a:ext cx="346016" cy="55322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50472" y="1500069"/>
            <a:ext cx="210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C</a:t>
            </a:r>
            <a:r>
              <a:rPr lang="en-US" sz="2000" b="1" dirty="0" smtClean="0">
                <a:latin typeface="Georgia" panose="02040502050405020303" pitchFamily="18" charset="0"/>
              </a:rPr>
              <a:t>lient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222" y="2073671"/>
            <a:ext cx="1464203" cy="1282657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722025" y="1500069"/>
            <a:ext cx="160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Georgia" panose="02040502050405020303" pitchFamily="18" charset="0"/>
              </a:rPr>
              <a:t>Untrusted</a:t>
            </a:r>
          </a:p>
          <a:p>
            <a:pPr algn="ctr"/>
            <a:r>
              <a:rPr lang="en-US" sz="2000" b="1" dirty="0" smtClean="0">
                <a:latin typeface="Georgia" panose="02040502050405020303" pitchFamily="18" charset="0"/>
              </a:rPr>
              <a:t>Cloud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pic>
        <p:nvPicPr>
          <p:cNvPr id="39" name="Picture 3" descr="D:\Personal Study\Research\paper_formats\research images\evi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875" y="2558480"/>
            <a:ext cx="602694" cy="60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444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24"/>
    </mc:Choice>
    <mc:Fallback xmlns="">
      <p:transition xmlns:p14="http://schemas.microsoft.com/office/powerpoint/2010/main" spd="slow" advTm="1532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5.2|2.7|5.6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3.9|0.3|3|0.7|24.7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5|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7|0.5|0.3|0.4|0.3|0.3|0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0.9|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2|0.2|0.2|0.5|0.6|0.3|0.3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31|10.6|0.7|3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.5|0.3|8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6|6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7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9|9.8|0.5|7.1|4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0.7|0.4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17381</TotalTime>
  <Words>1554</Words>
  <Application>Microsoft Macintosh PowerPoint</Application>
  <PresentationFormat>On-screen Show (4:3)</PresentationFormat>
  <Paragraphs>600</Paragraphs>
  <Slides>23</Slides>
  <Notes>17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Equation</vt:lpstr>
      <vt:lpstr>Practical Private Range Search Revisited</vt:lpstr>
      <vt:lpstr>PowerPoint Presentation</vt:lpstr>
      <vt:lpstr>PowerPoint Presentation</vt:lpstr>
      <vt:lpstr>IDEAL SOLUTION  Privacy Preserving Querying</vt:lpstr>
      <vt:lpstr>Solutions for Encrypted Search</vt:lpstr>
      <vt:lpstr>PowerPoint Presentation</vt:lpstr>
      <vt:lpstr>Related Work – Private Range Search</vt:lpstr>
      <vt:lpstr>What is Searchable Symmetric Encryption?</vt:lpstr>
      <vt:lpstr>Searchable Symmetric Encryption (SSE) schemes</vt:lpstr>
      <vt:lpstr>Searchable Symmetric Encryption (SSE) schemes</vt:lpstr>
      <vt:lpstr>Searchable Symmetric Encryption (SSE) schemes</vt:lpstr>
      <vt:lpstr>Searchable Symmetric Encryption (SSE) schemes</vt:lpstr>
      <vt:lpstr>PowerPoint Presentation</vt:lpstr>
      <vt:lpstr>Trivial Solution 1 - Quadratic Approach </vt:lpstr>
      <vt:lpstr>Trivial Solution 2 – Linear Approach</vt:lpstr>
      <vt:lpstr>Linear Approach (BRC-URC)</vt:lpstr>
      <vt:lpstr>Logarithmic-Best Range Cover Approach</vt:lpstr>
      <vt:lpstr>Logarithmic-Best Range Cover Approach</vt:lpstr>
      <vt:lpstr>Logarithmic-Uniform Range Cover Approach</vt:lpstr>
      <vt:lpstr>Logarithmic-Single Range Cover Approach</vt:lpstr>
      <vt:lpstr>Logarithmic-Single Range Cover Approach</vt:lpstr>
      <vt:lpstr>Logarithmic-Single Range Cover-i Approach</vt:lpstr>
      <vt:lpstr>Thank you!!! Questions???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Private Range Search Revisited</dc:title>
  <dc:creator>Ioannis</dc:creator>
  <cp:lastModifiedBy>Ioannis</cp:lastModifiedBy>
  <cp:revision>88</cp:revision>
  <dcterms:created xsi:type="dcterms:W3CDTF">2016-06-03T15:36:23Z</dcterms:created>
  <dcterms:modified xsi:type="dcterms:W3CDTF">2016-09-19T16:41:31Z</dcterms:modified>
</cp:coreProperties>
</file>